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6" r:id="rId2"/>
    <p:sldId id="257" r:id="rId3"/>
    <p:sldId id="258" r:id="rId4"/>
    <p:sldId id="330" r:id="rId5"/>
    <p:sldId id="318" r:id="rId6"/>
    <p:sldId id="319" r:id="rId7"/>
    <p:sldId id="321" r:id="rId8"/>
    <p:sldId id="322" r:id="rId9"/>
    <p:sldId id="333" r:id="rId10"/>
    <p:sldId id="323" r:id="rId11"/>
    <p:sldId id="324" r:id="rId12"/>
    <p:sldId id="325" r:id="rId13"/>
    <p:sldId id="269" r:id="rId14"/>
    <p:sldId id="304" r:id="rId15"/>
    <p:sldId id="329" r:id="rId16"/>
    <p:sldId id="33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B6B0F62-1C87-B94C-9628-29392148C1D0}">
          <p14:sldIdLst>
            <p14:sldId id="316"/>
            <p14:sldId id="257"/>
            <p14:sldId id="258"/>
            <p14:sldId id="330"/>
            <p14:sldId id="318"/>
            <p14:sldId id="319"/>
            <p14:sldId id="321"/>
            <p14:sldId id="322"/>
            <p14:sldId id="333"/>
            <p14:sldId id="323"/>
            <p14:sldId id="324"/>
            <p14:sldId id="325"/>
            <p14:sldId id="269"/>
            <p14:sldId id="304"/>
            <p14:sldId id="329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660"/>
  </p:normalViewPr>
  <p:slideViewPr>
    <p:cSldViewPr snapToGrid="0">
      <p:cViewPr>
        <p:scale>
          <a:sx n="75" d="100"/>
          <a:sy n="75" d="100"/>
        </p:scale>
        <p:origin x="159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19A2F-F0ED-47E7-99B6-F2258DA7D2E3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73EC5-E3D3-4396-8263-50823006BF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30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DEE79-D6A9-404B-B2E7-14B1D354893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31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hyperlink" Target="http://www.1ppt.com/sucai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hyperlink" Target="http://www.1ppt.com/sucai/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hyperlink" Target="http://www.1ppt.com/sucai/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79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73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7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8102983" y="282134"/>
            <a:ext cx="340093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图表大全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29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8102983" y="282134"/>
            <a:ext cx="340093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图表大全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89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8102983" y="282134"/>
            <a:ext cx="3400931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图表大全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938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7981155" y="282134"/>
            <a:ext cx="364458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幻灯片素材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302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9237913" y="282134"/>
            <a:ext cx="23269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018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9237913" y="282134"/>
            <a:ext cx="23269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629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9237913" y="282134"/>
            <a:ext cx="23269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23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9237913" y="282134"/>
            <a:ext cx="23269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42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788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9237913" y="282134"/>
            <a:ext cx="23269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3695734" y="9837712"/>
            <a:ext cx="5376597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模板网，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3"/>
              </a:rPr>
              <a:t>www.1ppt.com/sucai/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55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9237913" y="282134"/>
            <a:ext cx="23269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3695734" y="9837712"/>
            <a:ext cx="5376597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模板网，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3"/>
              </a:rPr>
              <a:t>www.1ppt.com/sucai/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803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9237913" y="282134"/>
            <a:ext cx="232691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WWW.1PPT.COM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822138" y="256936"/>
            <a:ext cx="501451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 bwMode="auto">
          <a:xfrm>
            <a:off x="3695734" y="8253536"/>
            <a:ext cx="5376597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模板网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3"/>
              </a:rPr>
              <a:t>www.1ppt.com/sucai/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662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0" y="-14288"/>
            <a:ext cx="12192000" cy="871538"/>
          </a:xfrm>
          <a:prstGeom prst="rect">
            <a:avLst/>
          </a:prstGeom>
          <a:blipFill dpi="0" rotWithShape="1">
            <a:blip r:embed="rId2"/>
            <a:srcRect/>
            <a:tile tx="-2457450" ty="0" sx="59000" sy="59000" flip="x" algn="r"/>
          </a:blipFill>
          <a:ln w="0">
            <a:noFill/>
          </a:ln>
          <a:scene3d>
            <a:camera prst="perspective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" name="矩形 1"/>
          <p:cNvSpPr/>
          <p:nvPr userDrawn="1"/>
        </p:nvSpPr>
        <p:spPr>
          <a:xfrm>
            <a:off x="-10583" y="6042026"/>
            <a:ext cx="12251268" cy="815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2" y="792943"/>
            <a:ext cx="12249151" cy="53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flipH="1">
            <a:off x="4419437" y="6345219"/>
            <a:ext cx="777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1" descr="png素材 (276)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2654"/>
            <a:ext cx="104772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 bwMode="auto">
          <a:xfrm>
            <a:off x="9618937" y="323364"/>
            <a:ext cx="2082621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1800" b="0" spc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WWW.1PPT.COM</a:t>
            </a:r>
            <a:endParaRPr lang="zh-CN" altLang="en-US" sz="1800" b="0" spc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463819" y="6347070"/>
            <a:ext cx="714163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 HTTP://WWW.1PPT.COM</a:t>
            </a:r>
            <a:endParaRPr lang="zh-CN" altLang="en-US" sz="14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2670"/>
          <p:cNvSpPr>
            <a:spLocks noEditPoints="1"/>
          </p:cNvSpPr>
          <p:nvPr userDrawn="1"/>
        </p:nvSpPr>
        <p:spPr bwMode="auto">
          <a:xfrm>
            <a:off x="3714734" y="6273138"/>
            <a:ext cx="537633" cy="406400"/>
          </a:xfrm>
          <a:custGeom>
            <a:avLst/>
            <a:gdLst>
              <a:gd name="T0" fmla="*/ 73 w 300"/>
              <a:gd name="T1" fmla="*/ 144 h 302"/>
              <a:gd name="T2" fmla="*/ 58 w 300"/>
              <a:gd name="T3" fmla="*/ 153 h 302"/>
              <a:gd name="T4" fmla="*/ 41 w 300"/>
              <a:gd name="T5" fmla="*/ 156 h 302"/>
              <a:gd name="T6" fmla="*/ 15 w 300"/>
              <a:gd name="T7" fmla="*/ 156 h 302"/>
              <a:gd name="T8" fmla="*/ 4 w 300"/>
              <a:gd name="T9" fmla="*/ 151 h 302"/>
              <a:gd name="T10" fmla="*/ 2 w 300"/>
              <a:gd name="T11" fmla="*/ 147 h 302"/>
              <a:gd name="T12" fmla="*/ 0 w 300"/>
              <a:gd name="T13" fmla="*/ 113 h 302"/>
              <a:gd name="T14" fmla="*/ 0 w 300"/>
              <a:gd name="T15" fmla="*/ 104 h 302"/>
              <a:gd name="T16" fmla="*/ 7 w 300"/>
              <a:gd name="T17" fmla="*/ 90 h 302"/>
              <a:gd name="T18" fmla="*/ 82 w 300"/>
              <a:gd name="T19" fmla="*/ 12 h 302"/>
              <a:gd name="T20" fmla="*/ 89 w 300"/>
              <a:gd name="T21" fmla="*/ 7 h 302"/>
              <a:gd name="T22" fmla="*/ 104 w 300"/>
              <a:gd name="T23" fmla="*/ 2 h 302"/>
              <a:gd name="T24" fmla="*/ 113 w 300"/>
              <a:gd name="T25" fmla="*/ 0 h 302"/>
              <a:gd name="T26" fmla="*/ 129 w 300"/>
              <a:gd name="T27" fmla="*/ 3 h 302"/>
              <a:gd name="T28" fmla="*/ 142 w 300"/>
              <a:gd name="T29" fmla="*/ 12 h 302"/>
              <a:gd name="T30" fmla="*/ 148 w 300"/>
              <a:gd name="T31" fmla="*/ 19 h 302"/>
              <a:gd name="T32" fmla="*/ 154 w 300"/>
              <a:gd name="T33" fmla="*/ 34 h 302"/>
              <a:gd name="T34" fmla="*/ 154 w 300"/>
              <a:gd name="T35" fmla="*/ 43 h 302"/>
              <a:gd name="T36" fmla="*/ 152 w 300"/>
              <a:gd name="T37" fmla="*/ 59 h 302"/>
              <a:gd name="T38" fmla="*/ 142 w 300"/>
              <a:gd name="T39" fmla="*/ 73 h 302"/>
              <a:gd name="T40" fmla="*/ 21 w 300"/>
              <a:gd name="T41" fmla="*/ 97 h 302"/>
              <a:gd name="T42" fmla="*/ 18 w 300"/>
              <a:gd name="T43" fmla="*/ 100 h 302"/>
              <a:gd name="T44" fmla="*/ 15 w 300"/>
              <a:gd name="T45" fmla="*/ 109 h 302"/>
              <a:gd name="T46" fmla="*/ 15 w 300"/>
              <a:gd name="T47" fmla="*/ 118 h 302"/>
              <a:gd name="T48" fmla="*/ 19 w 300"/>
              <a:gd name="T49" fmla="*/ 117 h 302"/>
              <a:gd name="T50" fmla="*/ 22 w 300"/>
              <a:gd name="T51" fmla="*/ 118 h 302"/>
              <a:gd name="T52" fmla="*/ 30 w 300"/>
              <a:gd name="T53" fmla="*/ 120 h 302"/>
              <a:gd name="T54" fmla="*/ 33 w 300"/>
              <a:gd name="T55" fmla="*/ 123 h 302"/>
              <a:gd name="T56" fmla="*/ 37 w 300"/>
              <a:gd name="T57" fmla="*/ 130 h 302"/>
              <a:gd name="T58" fmla="*/ 38 w 300"/>
              <a:gd name="T59" fmla="*/ 136 h 302"/>
              <a:gd name="T60" fmla="*/ 38 w 300"/>
              <a:gd name="T61" fmla="*/ 141 h 302"/>
              <a:gd name="T62" fmla="*/ 41 w 300"/>
              <a:gd name="T63" fmla="*/ 141 h 302"/>
              <a:gd name="T64" fmla="*/ 52 w 300"/>
              <a:gd name="T65" fmla="*/ 138 h 302"/>
              <a:gd name="T66" fmla="*/ 59 w 300"/>
              <a:gd name="T67" fmla="*/ 134 h 302"/>
              <a:gd name="T68" fmla="*/ 62 w 300"/>
              <a:gd name="T69" fmla="*/ 130 h 302"/>
              <a:gd name="T70" fmla="*/ 65 w 300"/>
              <a:gd name="T71" fmla="*/ 122 h 302"/>
              <a:gd name="T72" fmla="*/ 65 w 300"/>
              <a:gd name="T73" fmla="*/ 117 h 302"/>
              <a:gd name="T74" fmla="*/ 63 w 300"/>
              <a:gd name="T75" fmla="*/ 106 h 302"/>
              <a:gd name="T76" fmla="*/ 58 w 300"/>
              <a:gd name="T77" fmla="*/ 97 h 302"/>
              <a:gd name="T78" fmla="*/ 54 w 300"/>
              <a:gd name="T79" fmla="*/ 94 h 302"/>
              <a:gd name="T80" fmla="*/ 44 w 300"/>
              <a:gd name="T81" fmla="*/ 90 h 302"/>
              <a:gd name="T82" fmla="*/ 38 w 300"/>
              <a:gd name="T83" fmla="*/ 90 h 302"/>
              <a:gd name="T84" fmla="*/ 30 w 300"/>
              <a:gd name="T85" fmla="*/ 91 h 302"/>
              <a:gd name="T86" fmla="*/ 21 w 300"/>
              <a:gd name="T87" fmla="*/ 97 h 302"/>
              <a:gd name="T88" fmla="*/ 81 w 300"/>
              <a:gd name="T89" fmla="*/ 113 h 302"/>
              <a:gd name="T90" fmla="*/ 132 w 300"/>
              <a:gd name="T91" fmla="*/ 62 h 302"/>
              <a:gd name="T92" fmla="*/ 137 w 300"/>
              <a:gd name="T93" fmla="*/ 54 h 302"/>
              <a:gd name="T94" fmla="*/ 139 w 300"/>
              <a:gd name="T95" fmla="*/ 43 h 302"/>
              <a:gd name="T96" fmla="*/ 139 w 300"/>
              <a:gd name="T97" fmla="*/ 37 h 302"/>
              <a:gd name="T98" fmla="*/ 135 w 300"/>
              <a:gd name="T99" fmla="*/ 28 h 302"/>
              <a:gd name="T100" fmla="*/ 132 w 300"/>
              <a:gd name="T101" fmla="*/ 24 h 302"/>
              <a:gd name="T102" fmla="*/ 123 w 300"/>
              <a:gd name="T103" fmla="*/ 18 h 302"/>
              <a:gd name="T104" fmla="*/ 113 w 300"/>
              <a:gd name="T105" fmla="*/ 15 h 302"/>
              <a:gd name="T106" fmla="*/ 107 w 300"/>
              <a:gd name="T107" fmla="*/ 16 h 302"/>
              <a:gd name="T108" fmla="*/ 97 w 300"/>
              <a:gd name="T109" fmla="*/ 21 h 302"/>
              <a:gd name="T110" fmla="*/ 41 w 300"/>
              <a:gd name="T111" fmla="*/ 74 h 302"/>
              <a:gd name="T112" fmla="*/ 49 w 300"/>
              <a:gd name="T113" fmla="*/ 75 h 302"/>
              <a:gd name="T114" fmla="*/ 63 w 300"/>
              <a:gd name="T115" fmla="*/ 82 h 302"/>
              <a:gd name="T116" fmla="*/ 69 w 300"/>
              <a:gd name="T117" fmla="*/ 86 h 302"/>
              <a:gd name="T118" fmla="*/ 77 w 300"/>
              <a:gd name="T119" fmla="*/ 99 h 302"/>
              <a:gd name="T120" fmla="*/ 81 w 300"/>
              <a:gd name="T121" fmla="*/ 113 h 3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00"/>
              <a:gd name="T184" fmla="*/ 0 h 302"/>
              <a:gd name="T185" fmla="*/ 300 w 300"/>
              <a:gd name="T186" fmla="*/ 302 h 3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00" h="302">
                <a:moveTo>
                  <a:pt x="140" y="278"/>
                </a:moveTo>
                <a:lnTo>
                  <a:pt x="140" y="278"/>
                </a:lnTo>
                <a:lnTo>
                  <a:pt x="128" y="288"/>
                </a:lnTo>
                <a:lnTo>
                  <a:pt x="114" y="296"/>
                </a:lnTo>
                <a:lnTo>
                  <a:pt x="98" y="300"/>
                </a:lnTo>
                <a:lnTo>
                  <a:pt x="82" y="302"/>
                </a:lnTo>
                <a:lnTo>
                  <a:pt x="30" y="302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2"/>
                </a:lnTo>
                <a:lnTo>
                  <a:pt x="0" y="218"/>
                </a:lnTo>
                <a:lnTo>
                  <a:pt x="0" y="202"/>
                </a:lnTo>
                <a:lnTo>
                  <a:pt x="6" y="188"/>
                </a:lnTo>
                <a:lnTo>
                  <a:pt x="14" y="174"/>
                </a:lnTo>
                <a:lnTo>
                  <a:pt x="24" y="160"/>
                </a:lnTo>
                <a:lnTo>
                  <a:pt x="160" y="24"/>
                </a:lnTo>
                <a:lnTo>
                  <a:pt x="172" y="14"/>
                </a:lnTo>
                <a:lnTo>
                  <a:pt x="186" y="6"/>
                </a:lnTo>
                <a:lnTo>
                  <a:pt x="202" y="2"/>
                </a:lnTo>
                <a:lnTo>
                  <a:pt x="218" y="0"/>
                </a:lnTo>
                <a:lnTo>
                  <a:pt x="234" y="2"/>
                </a:lnTo>
                <a:lnTo>
                  <a:pt x="250" y="6"/>
                </a:lnTo>
                <a:lnTo>
                  <a:pt x="264" y="14"/>
                </a:lnTo>
                <a:lnTo>
                  <a:pt x="276" y="24"/>
                </a:lnTo>
                <a:lnTo>
                  <a:pt x="288" y="38"/>
                </a:lnTo>
                <a:lnTo>
                  <a:pt x="294" y="52"/>
                </a:lnTo>
                <a:lnTo>
                  <a:pt x="300" y="66"/>
                </a:lnTo>
                <a:lnTo>
                  <a:pt x="300" y="84"/>
                </a:lnTo>
                <a:lnTo>
                  <a:pt x="300" y="100"/>
                </a:lnTo>
                <a:lnTo>
                  <a:pt x="294" y="116"/>
                </a:lnTo>
                <a:lnTo>
                  <a:pt x="288" y="130"/>
                </a:lnTo>
                <a:lnTo>
                  <a:pt x="276" y="142"/>
                </a:lnTo>
                <a:lnTo>
                  <a:pt x="140" y="278"/>
                </a:lnTo>
                <a:close/>
                <a:moveTo>
                  <a:pt x="42" y="186"/>
                </a:moveTo>
                <a:lnTo>
                  <a:pt x="42" y="186"/>
                </a:lnTo>
                <a:lnTo>
                  <a:pt x="36" y="194"/>
                </a:lnTo>
                <a:lnTo>
                  <a:pt x="32" y="202"/>
                </a:lnTo>
                <a:lnTo>
                  <a:pt x="30" y="210"/>
                </a:lnTo>
                <a:lnTo>
                  <a:pt x="30" y="218"/>
                </a:lnTo>
                <a:lnTo>
                  <a:pt x="30" y="228"/>
                </a:lnTo>
                <a:lnTo>
                  <a:pt x="38" y="226"/>
                </a:lnTo>
                <a:lnTo>
                  <a:pt x="44" y="228"/>
                </a:lnTo>
                <a:lnTo>
                  <a:pt x="52" y="230"/>
                </a:lnTo>
                <a:lnTo>
                  <a:pt x="58" y="232"/>
                </a:lnTo>
                <a:lnTo>
                  <a:pt x="64" y="238"/>
                </a:lnTo>
                <a:lnTo>
                  <a:pt x="68" y="244"/>
                </a:lnTo>
                <a:lnTo>
                  <a:pt x="72" y="250"/>
                </a:lnTo>
                <a:lnTo>
                  <a:pt x="74" y="256"/>
                </a:lnTo>
                <a:lnTo>
                  <a:pt x="74" y="264"/>
                </a:lnTo>
                <a:lnTo>
                  <a:pt x="74" y="272"/>
                </a:lnTo>
                <a:lnTo>
                  <a:pt x="82" y="272"/>
                </a:lnTo>
                <a:lnTo>
                  <a:pt x="92" y="270"/>
                </a:lnTo>
                <a:lnTo>
                  <a:pt x="100" y="268"/>
                </a:lnTo>
                <a:lnTo>
                  <a:pt x="108" y="266"/>
                </a:lnTo>
                <a:lnTo>
                  <a:pt x="116" y="260"/>
                </a:lnTo>
                <a:lnTo>
                  <a:pt x="120" y="252"/>
                </a:lnTo>
                <a:lnTo>
                  <a:pt x="124" y="244"/>
                </a:lnTo>
                <a:lnTo>
                  <a:pt x="126" y="236"/>
                </a:lnTo>
                <a:lnTo>
                  <a:pt x="128" y="226"/>
                </a:lnTo>
                <a:lnTo>
                  <a:pt x="126" y="216"/>
                </a:lnTo>
                <a:lnTo>
                  <a:pt x="124" y="206"/>
                </a:lnTo>
                <a:lnTo>
                  <a:pt x="118" y="198"/>
                </a:lnTo>
                <a:lnTo>
                  <a:pt x="112" y="190"/>
                </a:lnTo>
                <a:lnTo>
                  <a:pt x="104" y="182"/>
                </a:lnTo>
                <a:lnTo>
                  <a:pt x="94" y="178"/>
                </a:lnTo>
                <a:lnTo>
                  <a:pt x="86" y="174"/>
                </a:lnTo>
                <a:lnTo>
                  <a:pt x="74" y="174"/>
                </a:lnTo>
                <a:lnTo>
                  <a:pt x="66" y="174"/>
                </a:lnTo>
                <a:lnTo>
                  <a:pt x="58" y="176"/>
                </a:lnTo>
                <a:lnTo>
                  <a:pt x="50" y="180"/>
                </a:lnTo>
                <a:lnTo>
                  <a:pt x="42" y="186"/>
                </a:lnTo>
                <a:close/>
                <a:moveTo>
                  <a:pt x="158" y="218"/>
                </a:moveTo>
                <a:lnTo>
                  <a:pt x="256" y="120"/>
                </a:lnTo>
                <a:lnTo>
                  <a:pt x="262" y="112"/>
                </a:lnTo>
                <a:lnTo>
                  <a:pt x="266" y="104"/>
                </a:lnTo>
                <a:lnTo>
                  <a:pt x="270" y="94"/>
                </a:lnTo>
                <a:lnTo>
                  <a:pt x="270" y="84"/>
                </a:lnTo>
                <a:lnTo>
                  <a:pt x="270" y="72"/>
                </a:lnTo>
                <a:lnTo>
                  <a:pt x="266" y="64"/>
                </a:lnTo>
                <a:lnTo>
                  <a:pt x="262" y="54"/>
                </a:lnTo>
                <a:lnTo>
                  <a:pt x="256" y="46"/>
                </a:lnTo>
                <a:lnTo>
                  <a:pt x="248" y="40"/>
                </a:lnTo>
                <a:lnTo>
                  <a:pt x="238" y="34"/>
                </a:lnTo>
                <a:lnTo>
                  <a:pt x="228" y="32"/>
                </a:lnTo>
                <a:lnTo>
                  <a:pt x="218" y="30"/>
                </a:lnTo>
                <a:lnTo>
                  <a:pt x="208" y="32"/>
                </a:lnTo>
                <a:lnTo>
                  <a:pt x="198" y="34"/>
                </a:lnTo>
                <a:lnTo>
                  <a:pt x="188" y="40"/>
                </a:lnTo>
                <a:lnTo>
                  <a:pt x="180" y="46"/>
                </a:lnTo>
                <a:lnTo>
                  <a:pt x="82" y="144"/>
                </a:lnTo>
                <a:lnTo>
                  <a:pt x="96" y="146"/>
                </a:lnTo>
                <a:lnTo>
                  <a:pt x="110" y="152"/>
                </a:lnTo>
                <a:lnTo>
                  <a:pt x="122" y="158"/>
                </a:lnTo>
                <a:lnTo>
                  <a:pt x="134" y="168"/>
                </a:lnTo>
                <a:lnTo>
                  <a:pt x="142" y="180"/>
                </a:lnTo>
                <a:lnTo>
                  <a:pt x="150" y="192"/>
                </a:lnTo>
                <a:lnTo>
                  <a:pt x="154" y="204"/>
                </a:lnTo>
                <a:lnTo>
                  <a:pt x="158" y="218"/>
                </a:lnTo>
                <a:close/>
              </a:path>
            </a:pathLst>
          </a:custGeom>
          <a:gradFill rotWithShape="1">
            <a:gsLst>
              <a:gs pos="0">
                <a:srgbClr val="FF6600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426608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05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00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93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82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16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5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94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0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7056-F128-4E7C-8BA3-33BD200D8C38}" type="datetimeFigureOut">
              <a:rPr lang="zh-CN" altLang="en-US" smtClean="0"/>
              <a:t>2017/10/2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8C64D-F9AB-4AE0-944E-466B182B55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7" r:id="rId15"/>
    <p:sldLayoutId id="2147483676" r:id="rId16"/>
    <p:sldLayoutId id="2147483684" r:id="rId17"/>
    <p:sldLayoutId id="2147483701" r:id="rId18"/>
    <p:sldLayoutId id="2147483702" r:id="rId19"/>
    <p:sldLayoutId id="2147483707" r:id="rId20"/>
    <p:sldLayoutId id="2147483708" r:id="rId21"/>
    <p:sldLayoutId id="2147483709" r:id="rId22"/>
    <p:sldLayoutId id="214748371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1ppt.com/sucai/" TargetMode="Externa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1ppt.com/sucai/" TargetMode="Externa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://www.1ppt.com/sucai/" TargetMode="External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www.1ppt.com/sucai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hyperlink" Target="http://www.1ppt.com/sucai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hyperlink" Target="http://therefugeecenter.org/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png"/><Relationship Id="rId3" Type="http://schemas.openxmlformats.org/officeDocument/2006/relationships/hyperlink" Target="https://www.google.com/analytic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8018" y="1268413"/>
            <a:ext cx="9696449" cy="4449762"/>
            <a:chOff x="657" y="799"/>
            <a:chExt cx="4581" cy="2803"/>
          </a:xfrm>
        </p:grpSpPr>
        <p:graphicFrame>
          <p:nvGraphicFramePr>
            <p:cNvPr id="1028" name="Object 9"/>
            <p:cNvGraphicFramePr>
              <a:graphicFrameLocks noChangeAspect="1"/>
            </p:cNvGraphicFramePr>
            <p:nvPr/>
          </p:nvGraphicFramePr>
          <p:xfrm>
            <a:off x="657" y="799"/>
            <a:ext cx="4581" cy="28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Image" r:id="rId3" imgW="7123810" imgH="4736508" progId="Photoshop.Image.7">
                    <p:embed/>
                  </p:oleObj>
                </mc:Choice>
                <mc:Fallback>
                  <p:oleObj name="Image" r:id="rId3" imgW="7123810" imgH="4736508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799"/>
                          <a:ext cx="4581" cy="28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5" name="Group 23"/>
            <p:cNvGrpSpPr>
              <a:grpSpLocks/>
            </p:cNvGrpSpPr>
            <p:nvPr/>
          </p:nvGrpSpPr>
          <p:grpSpPr bwMode="auto">
            <a:xfrm>
              <a:off x="1383" y="1888"/>
              <a:ext cx="3619" cy="1274"/>
              <a:chOff x="1383" y="1888"/>
              <a:chExt cx="3619" cy="1274"/>
            </a:xfrm>
          </p:grpSpPr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1383" y="1888"/>
                <a:ext cx="3619" cy="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3600" b="1" dirty="0" smtClean="0">
                    <a:solidFill>
                      <a:schemeClr val="bg1"/>
                    </a:solidFill>
                    <a:latin typeface="Apple Chancery"/>
                    <a:ea typeface="华文隶书" charset="0"/>
                    <a:cs typeface="Apple Chancery"/>
                  </a:rPr>
                  <a:t>The Refugee Center Website Traffic</a:t>
                </a:r>
              </a:p>
              <a:p>
                <a:pPr algn="r"/>
                <a:endParaRPr lang="en-US" altLang="zh-CN" sz="2800" i="1" dirty="0" smtClean="0">
                  <a:solidFill>
                    <a:schemeClr val="bg1"/>
                  </a:solidFill>
                  <a:latin typeface="Apple Chancery"/>
                  <a:ea typeface="华文隶书" charset="0"/>
                  <a:cs typeface="Apple Chancery"/>
                </a:endParaRPr>
              </a:p>
              <a:p>
                <a:pPr algn="r"/>
                <a:r>
                  <a:rPr lang="en-US" altLang="zh-CN" sz="2800" i="1" dirty="0" smtClean="0">
                    <a:solidFill>
                      <a:schemeClr val="bg1"/>
                    </a:solidFill>
                    <a:latin typeface="Apple Chancery"/>
                    <a:ea typeface="华文隶书" charset="0"/>
                    <a:cs typeface="Apple Chancery"/>
                  </a:rPr>
                  <a:t>Huafeng Zhang</a:t>
                </a:r>
                <a:endParaRPr lang="zh-CN" altLang="en-US" sz="2800" i="1" dirty="0">
                  <a:solidFill>
                    <a:schemeClr val="bg1"/>
                  </a:solidFill>
                  <a:latin typeface="Apple Chancery"/>
                  <a:ea typeface="华文隶书" charset="0"/>
                  <a:cs typeface="Apple Chancery"/>
                </a:endParaRPr>
              </a:p>
            </p:txBody>
          </p:sp>
          <p:sp>
            <p:nvSpPr>
              <p:cNvPr id="1037" name="Rectangle 19"/>
              <p:cNvSpPr>
                <a:spLocks noChangeArrowheads="1"/>
              </p:cNvSpPr>
              <p:nvPr/>
            </p:nvSpPr>
            <p:spPr bwMode="auto">
              <a:xfrm>
                <a:off x="3061" y="2931"/>
                <a:ext cx="17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zh-CN" sz="1800">
                  <a:solidFill>
                    <a:schemeClr val="bg1"/>
                  </a:solidFill>
                  <a:latin typeface="华文隶书" charset="0"/>
                  <a:ea typeface="华文隶书" charset="0"/>
                  <a:cs typeface="华文隶书" charset="0"/>
                </a:endParaRPr>
              </a:p>
            </p:txBody>
          </p:sp>
        </p:grpSp>
      </p:grpSp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912284" y="836613"/>
            <a:ext cx="863600" cy="5245100"/>
            <a:chOff x="431" y="527"/>
            <a:chExt cx="408" cy="3304"/>
          </a:xfrm>
        </p:grpSpPr>
        <p:graphicFrame>
          <p:nvGraphicFramePr>
            <p:cNvPr id="1027" name="Object 11"/>
            <p:cNvGraphicFramePr>
              <a:graphicFrameLocks noChangeAspect="1"/>
            </p:cNvGraphicFramePr>
            <p:nvPr/>
          </p:nvGraphicFramePr>
          <p:xfrm>
            <a:off x="431" y="527"/>
            <a:ext cx="408" cy="3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Image" r:id="rId5" imgW="1294781" imgH="5244444" progId="Photoshop.Image.7">
                    <p:embed/>
                  </p:oleObj>
                </mc:Choice>
                <mc:Fallback>
                  <p:oleObj name="Image" r:id="rId5" imgW="1294781" imgH="5244444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527"/>
                          <a:ext cx="408" cy="3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Rectangle 13"/>
            <p:cNvSpPr>
              <a:spLocks noChangeArrowheads="1"/>
            </p:cNvSpPr>
            <p:nvPr/>
          </p:nvSpPr>
          <p:spPr bwMode="auto">
            <a:xfrm>
              <a:off x="521" y="1117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sz="1800">
                <a:solidFill>
                  <a:schemeClr val="bg1"/>
                </a:solidFill>
                <a:ea typeface="华文隶书" charset="0"/>
                <a:cs typeface="华文隶书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488018" y="836613"/>
            <a:ext cx="768349" cy="5245100"/>
            <a:chOff x="703" y="527"/>
            <a:chExt cx="363" cy="3304"/>
          </a:xfrm>
        </p:grpSpPr>
        <p:graphicFrame>
          <p:nvGraphicFramePr>
            <p:cNvPr id="1026" name="Object 10"/>
            <p:cNvGraphicFramePr>
              <a:graphicFrameLocks noChangeAspect="1"/>
            </p:cNvGraphicFramePr>
            <p:nvPr/>
          </p:nvGraphicFramePr>
          <p:xfrm>
            <a:off x="703" y="527"/>
            <a:ext cx="363" cy="3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Image" r:id="rId7" imgW="1244006" imgH="5244444" progId="Photoshop.Image.7">
                    <p:embed/>
                  </p:oleObj>
                </mc:Choice>
                <mc:Fallback>
                  <p:oleObj name="Image" r:id="rId7" imgW="1244006" imgH="5244444" progId="Photoshop.Image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" y="527"/>
                          <a:ext cx="363" cy="3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3" name="Rectangle 20"/>
            <p:cNvSpPr>
              <a:spLocks noChangeArrowheads="1"/>
            </p:cNvSpPr>
            <p:nvPr/>
          </p:nvSpPr>
          <p:spPr bwMode="auto">
            <a:xfrm>
              <a:off x="819" y="1570"/>
              <a:ext cx="218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endParaRPr lang="zh-CN" sz="1800">
                <a:solidFill>
                  <a:schemeClr val="bg1"/>
                </a:solidFill>
                <a:latin typeface="华文隶书" charset="0"/>
                <a:ea typeface="华文隶书" charset="0"/>
                <a:cs typeface="华文隶书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7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044 L 0.75591 0.00602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13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1 0.00602 L -0.01597 -0.0044 " pathEditMode="relative" ptsTypes="AA">
                                      <p:cBhvr>
                                        <p:cTn id="1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4295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模板网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  <a:hlinkClick r:id="rId2"/>
              </a:rPr>
              <a:t>www.1ppt.com/sucai/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椭圆 10"/>
          <p:cNvSpPr>
            <a:spLocks noChangeArrowheads="1"/>
          </p:cNvSpPr>
          <p:nvPr/>
        </p:nvSpPr>
        <p:spPr bwMode="auto">
          <a:xfrm>
            <a:off x="1842131" y="4390018"/>
            <a:ext cx="6115403" cy="1085608"/>
          </a:xfrm>
          <a:prstGeom prst="ellipse">
            <a:avLst/>
          </a:prstGeom>
          <a:gradFill rotWithShape="1">
            <a:gsLst>
              <a:gs pos="0">
                <a:srgbClr val="000000">
                  <a:lumMod val="93000"/>
                  <a:lumOff val="7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pic>
        <p:nvPicPr>
          <p:cNvPr id="2" name="图片 1" descr="Rp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7" y="1477433"/>
            <a:ext cx="8466666" cy="45000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82037" y="677334"/>
            <a:ext cx="5474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Boxplots for the Raw 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S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ample 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D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ata</a:t>
            </a:r>
            <a:endParaRPr kumimoji="1" lang="zh-CN" altLang="en-U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8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4295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模板网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  <a:hlinkClick r:id="rId2"/>
              </a:rPr>
              <a:t>www.1ppt.com/sucai/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椭圆 10"/>
          <p:cNvSpPr>
            <a:spLocks noChangeArrowheads="1"/>
          </p:cNvSpPr>
          <p:nvPr/>
        </p:nvSpPr>
        <p:spPr bwMode="auto">
          <a:xfrm>
            <a:off x="1842131" y="4390018"/>
            <a:ext cx="6115403" cy="1085608"/>
          </a:xfrm>
          <a:prstGeom prst="ellipse">
            <a:avLst/>
          </a:prstGeom>
          <a:gradFill rotWithShape="1">
            <a:gsLst>
              <a:gs pos="0">
                <a:srgbClr val="000000">
                  <a:lumMod val="93000"/>
                  <a:lumOff val="7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89309" y="795867"/>
            <a:ext cx="7266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Diagnostic Plots for the One-way ANOVA Test</a:t>
            </a:r>
            <a:endParaRPr kumimoji="1" lang="zh-CN" altLang="en-U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图片 5" descr="Rplot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67" y="1659467"/>
            <a:ext cx="894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4295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模板网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  <a:hlinkClick r:id="rId2"/>
              </a:rPr>
              <a:t>www.1ppt.com/sucai/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椭圆 10"/>
          <p:cNvSpPr>
            <a:spLocks noChangeArrowheads="1"/>
          </p:cNvSpPr>
          <p:nvPr/>
        </p:nvSpPr>
        <p:spPr bwMode="auto">
          <a:xfrm>
            <a:off x="1842131" y="4390018"/>
            <a:ext cx="6115403" cy="1085608"/>
          </a:xfrm>
          <a:prstGeom prst="ellipse">
            <a:avLst/>
          </a:prstGeom>
          <a:gradFill rotWithShape="1">
            <a:gsLst>
              <a:gs pos="0">
                <a:srgbClr val="000000">
                  <a:lumMod val="93000"/>
                  <a:lumOff val="7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07435" y="795867"/>
            <a:ext cx="6429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Tukey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Honest Significant Difference Test  </a:t>
            </a:r>
            <a:endParaRPr kumimoji="1" lang="zh-CN" altLang="en-U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" name="图片 3" descr="Rplot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1" y="1388533"/>
            <a:ext cx="10033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 bwMode="auto">
          <a:xfrm>
            <a:off x="2382594" y="1495451"/>
            <a:ext cx="2088000" cy="1512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>
              <a:rot lat="0" lon="0" rev="0"/>
            </a:lightRig>
          </a:scene3d>
          <a:sp3d extrusionH="279400" prstMaterial="plastic">
            <a:bevelT w="1397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2649082" y="2048308"/>
            <a:ext cx="155502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微软雅黑" pitchFamily="34" charset="-122"/>
                <a:cs typeface="Times New Roman"/>
              </a:rPr>
              <a:t>Friday</a:t>
            </a:r>
            <a:endParaRPr lang="zh-CN" altLang="en-US" sz="2000" b="1" dirty="0">
              <a:solidFill>
                <a:srgbClr val="000000"/>
              </a:solidFill>
              <a:effectLst>
                <a:reflection blurRad="6350" stA="50000" endA="300" endPos="50000" dist="60007" dir="5400000" sy="-100000" algn="bl" rotWithShape="0"/>
              </a:effectLst>
              <a:latin typeface="Times New Roman"/>
              <a:ea typeface="微软雅黑" pitchFamily="34" charset="-122"/>
              <a:cs typeface="Times New Roman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5099949" y="1495451"/>
            <a:ext cx="2088000" cy="1512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>
              <a:rot lat="0" lon="0" rev="0"/>
            </a:lightRig>
          </a:scene3d>
          <a:sp3d extrusionH="279400" prstMaterial="plastic">
            <a:bevelT w="1397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28" name="TextBox 20"/>
          <p:cNvSpPr txBox="1">
            <a:spLocks noChangeArrowheads="1"/>
          </p:cNvSpPr>
          <p:nvPr/>
        </p:nvSpPr>
        <p:spPr bwMode="auto">
          <a:xfrm>
            <a:off x="5400303" y="1997507"/>
            <a:ext cx="155502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微软雅黑" pitchFamily="34" charset="-122"/>
                <a:cs typeface="Times New Roman"/>
              </a:rPr>
              <a:t>Sunday</a:t>
            </a:r>
            <a:endParaRPr lang="zh-CN" altLang="en-US" sz="2000" b="1" dirty="0">
              <a:solidFill>
                <a:srgbClr val="000000"/>
              </a:solidFill>
              <a:effectLst>
                <a:reflection blurRad="6350" stA="50000" endA="300" endPos="50000" dist="60007" dir="5400000" sy="-100000" algn="bl" rotWithShape="0"/>
              </a:effectLst>
              <a:latin typeface="Times New Roman"/>
              <a:ea typeface="微软雅黑" pitchFamily="34" charset="-122"/>
              <a:cs typeface="Times New Roman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191918" y="1478517"/>
            <a:ext cx="2088000" cy="1512000"/>
          </a:xfrm>
          <a:prstGeom prst="ellipse">
            <a:avLst/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699985" lon="0" rev="0"/>
            </a:camera>
            <a:lightRig rig="threePt" dir="t">
              <a:rot lat="0" lon="0" rev="0"/>
            </a:lightRig>
          </a:scene3d>
          <a:sp3d extrusionH="279400" prstMaterial="plastic">
            <a:bevelT w="1397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itchFamily="34" charset="-122"/>
            </a:endParaRPr>
          </a:p>
        </p:txBody>
      </p:sp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8458405" y="2031374"/>
            <a:ext cx="1555025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Times New Roman"/>
                <a:ea typeface="微软雅黑" pitchFamily="34" charset="-122"/>
                <a:cs typeface="Times New Roman"/>
              </a:rPr>
              <a:t>Saturday</a:t>
            </a:r>
            <a:endParaRPr lang="zh-CN" altLang="en-US" sz="2000" b="1" dirty="0">
              <a:solidFill>
                <a:srgbClr val="000000"/>
              </a:solidFill>
              <a:effectLst>
                <a:reflection blurRad="6350" stA="50000" endA="300" endPos="50000" dist="60007" dir="5400000" sy="-100000" algn="bl" rotWithShape="0"/>
              </a:effectLst>
              <a:latin typeface="Times New Roman"/>
              <a:ea typeface="微软雅黑" pitchFamily="34" charset="-122"/>
              <a:cs typeface="Times New Roman"/>
            </a:endParaRPr>
          </a:p>
        </p:txBody>
      </p:sp>
      <p:sp>
        <p:nvSpPr>
          <p:cNvPr id="53" name="AutoShape 69"/>
          <p:cNvSpPr>
            <a:spLocks noChangeArrowheads="1"/>
          </p:cNvSpPr>
          <p:nvPr/>
        </p:nvSpPr>
        <p:spPr bwMode="gray">
          <a:xfrm rot="16200000" flipV="1">
            <a:off x="5915820" y="3309293"/>
            <a:ext cx="287337" cy="431800"/>
          </a:xfrm>
          <a:prstGeom prst="chevron">
            <a:avLst>
              <a:gd name="adj" fmla="val 52514"/>
            </a:avLst>
          </a:prstGeom>
          <a:noFill/>
          <a:ln w="19050">
            <a:solidFill>
              <a:schemeClr val="bg1">
                <a:alpha val="40000"/>
              </a:schemeClr>
            </a:solidFill>
            <a:prstDash val="sysDash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AutoShape 69"/>
          <p:cNvSpPr>
            <a:spLocks noChangeArrowheads="1"/>
          </p:cNvSpPr>
          <p:nvPr/>
        </p:nvSpPr>
        <p:spPr bwMode="gray">
          <a:xfrm rot="16200000" flipV="1">
            <a:off x="5915820" y="2699693"/>
            <a:ext cx="287337" cy="431800"/>
          </a:xfrm>
          <a:prstGeom prst="chevron">
            <a:avLst>
              <a:gd name="adj" fmla="val 52514"/>
            </a:avLst>
          </a:prstGeom>
          <a:noFill/>
          <a:ln w="19050">
            <a:solidFill>
              <a:schemeClr val="bg1">
                <a:alpha val="10000"/>
              </a:schemeClr>
            </a:solidFill>
            <a:prstDash val="sysDash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231181"/>
              </p:ext>
            </p:extLst>
          </p:nvPr>
        </p:nvGraphicFramePr>
        <p:xfrm>
          <a:off x="1947335" y="3826933"/>
          <a:ext cx="8314265" cy="16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853"/>
                <a:gridCol w="1662853"/>
                <a:gridCol w="1662853"/>
                <a:gridCol w="1662853"/>
                <a:gridCol w="1662853"/>
              </a:tblGrid>
              <a:tr h="45248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Day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Diff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Lwr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Upr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</a:t>
                      </a:r>
                      <a:r>
                        <a:rPr lang="en-US" altLang="zh-CN" baseline="0" dirty="0" smtClean="0"/>
                        <a:t> value</a:t>
                      </a:r>
                      <a:endParaRPr lang="zh-CN" altLang="en-US" dirty="0"/>
                    </a:p>
                  </a:txBody>
                  <a:tcPr/>
                </a:tc>
              </a:tr>
              <a:tr h="3870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Sat/Fri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0.81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0.69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0.003</a:t>
                      </a:r>
                      <a:endParaRPr lang="zh-CN" altLang="en-US" dirty="0"/>
                    </a:p>
                  </a:txBody>
                  <a:tcPr/>
                </a:tc>
              </a:tr>
              <a:tr h="3870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Sat/Sun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0.91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0.77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1.07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0.58</a:t>
                      </a:r>
                      <a:endParaRPr lang="zh-CN" altLang="en-US" dirty="0"/>
                    </a:p>
                  </a:txBody>
                  <a:tcPr/>
                </a:tc>
              </a:tr>
              <a:tr h="38708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Fri/Sun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0.95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1.32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7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4295800" y="8253536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模板网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  <a:hlinkClick r:id="rId2"/>
              </a:rPr>
              <a:t>www.1ppt.com/sucai/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29"/>
          <p:cNvSpPr>
            <a:spLocks noChangeAspect="1"/>
          </p:cNvSpPr>
          <p:nvPr/>
        </p:nvSpPr>
        <p:spPr>
          <a:xfrm>
            <a:off x="6434910" y="2151736"/>
            <a:ext cx="1908000" cy="1908000"/>
          </a:xfrm>
          <a:prstGeom prst="ellipse">
            <a:avLst/>
          </a:prstGeom>
          <a:solidFill>
            <a:srgbClr val="FFFFFF">
              <a:alpha val="25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buClr>
                <a:srgbClr val="FF0000"/>
              </a:buClr>
              <a:buSzPct val="70000"/>
              <a:defRPr/>
            </a:pPr>
            <a:endParaRPr lang="zh-CN" altLang="en-US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6650910" y="2367736"/>
            <a:ext cx="1476000" cy="1476000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FFFFFF">
                  <a:lumMod val="95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outerShdw blurRad="190500" dist="12700" dir="30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flat" dir="t"/>
          </a:scene3d>
          <a:sp3d extrusionH="190500" contourW="19050">
            <a:bevelT prst="softRound"/>
            <a:contourClr>
              <a:srgbClr val="FFFFFF">
                <a:lumMod val="50000"/>
              </a:srgbClr>
            </a:contourClr>
          </a:sp3d>
        </p:spPr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buClr>
                <a:srgbClr val="FF0000"/>
              </a:buClr>
              <a:buSzPct val="70000"/>
              <a:defRPr/>
            </a:pPr>
            <a:endParaRPr lang="zh-CN" altLang="en-US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3873933" y="2151736"/>
            <a:ext cx="1908000" cy="1908000"/>
          </a:xfrm>
          <a:prstGeom prst="ellipse">
            <a:avLst/>
          </a:prstGeom>
          <a:solidFill>
            <a:srgbClr val="FFFFFF">
              <a:alpha val="25000"/>
            </a:srgbClr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buClr>
                <a:srgbClr val="FF0000"/>
              </a:buClr>
              <a:buSzPct val="70000"/>
              <a:defRPr/>
            </a:pPr>
            <a:endParaRPr lang="zh-CN" altLang="en-US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4089933" y="2367736"/>
            <a:ext cx="1476000" cy="1476000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100000">
                <a:srgbClr val="FFFFFF">
                  <a:lumMod val="95000"/>
                </a:srgbClr>
              </a:gs>
            </a:gsLst>
            <a:lin ang="13500000" scaled="1"/>
            <a:tileRect/>
          </a:gradFill>
          <a:ln w="25400" cap="flat" cmpd="sng" algn="ctr">
            <a:noFill/>
            <a:prstDash val="solid"/>
          </a:ln>
          <a:effectLst>
            <a:outerShdw blurRad="190500" dist="12700" dir="30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flat" dir="t"/>
          </a:scene3d>
          <a:sp3d extrusionH="190500" contourW="19050">
            <a:bevelT prst="softRound"/>
            <a:contourClr>
              <a:srgbClr val="FFFFFF">
                <a:lumMod val="50000"/>
              </a:srgbClr>
            </a:contourClr>
          </a:sp3d>
        </p:spPr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buClr>
                <a:srgbClr val="FF0000"/>
              </a:buClr>
              <a:buSzPct val="70000"/>
              <a:defRPr/>
            </a:pPr>
            <a:endParaRPr lang="zh-CN" altLang="en-US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同心圆 33"/>
          <p:cNvSpPr>
            <a:spLocks noChangeAspect="1"/>
          </p:cNvSpPr>
          <p:nvPr/>
        </p:nvSpPr>
        <p:spPr>
          <a:xfrm>
            <a:off x="5876910" y="1593736"/>
            <a:ext cx="3024000" cy="3024000"/>
          </a:xfrm>
          <a:prstGeom prst="donut">
            <a:avLst>
              <a:gd name="adj" fmla="val 14473"/>
            </a:avLst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flat" dir="t"/>
          </a:scene3d>
          <a:sp3d extrusionH="190500" contourW="19050">
            <a:bevelT prst="convex"/>
            <a:bevelB w="0" h="0"/>
            <a:contourClr>
              <a:srgbClr val="89FF8C"/>
            </a:contourClr>
          </a:sp3d>
        </p:spPr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buClr>
                <a:srgbClr val="FF0000"/>
              </a:buClr>
              <a:buSzPct val="70000"/>
              <a:defRPr/>
            </a:pPr>
            <a:endParaRPr lang="zh-CN" altLang="en-US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146"/>
          <p:cNvSpPr txBox="1">
            <a:spLocks noChangeArrowheads="1"/>
          </p:cNvSpPr>
          <p:nvPr/>
        </p:nvSpPr>
        <p:spPr bwMode="auto">
          <a:xfrm>
            <a:off x="4022919" y="2721114"/>
            <a:ext cx="1571636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lang="en-US" altLang="zh-CN" sz="40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88900" sx="101000" sy="101000" algn="ctr" rotWithShape="0">
                    <a:srgbClr val="FFCF01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Sat</a:t>
            </a:r>
            <a:endParaRPr lang="en-US" altLang="zh-CN" sz="40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88900" sx="101000" sy="101000" algn="ctr" rotWithShape="0">
                  <a:srgbClr val="FFCF01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TextBox 146"/>
          <p:cNvSpPr txBox="1">
            <a:spLocks noChangeArrowheads="1"/>
          </p:cNvSpPr>
          <p:nvPr/>
        </p:nvSpPr>
        <p:spPr bwMode="auto">
          <a:xfrm>
            <a:off x="6523251" y="2721114"/>
            <a:ext cx="1714511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lang="en-US" altLang="zh-CN" sz="4000" b="1" dirty="0" smtClean="0">
                <a:solidFill>
                  <a:srgbClr val="0F5000"/>
                </a:solidFill>
                <a:effectLst>
                  <a:outerShdw blurRad="88900" sx="101000" sy="101000" algn="ctr" rotWithShape="0">
                    <a:srgbClr val="6EFF01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Sun</a:t>
            </a:r>
            <a:endParaRPr lang="en-US" altLang="zh-CN" sz="4000" b="1" dirty="0">
              <a:solidFill>
                <a:srgbClr val="0F5000"/>
              </a:solidFill>
              <a:effectLst>
                <a:outerShdw blurRad="88900" sx="101000" sy="101000" algn="ctr" rotWithShape="0">
                  <a:srgbClr val="6EFF01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Freeform 6"/>
          <p:cNvSpPr>
            <a:spLocks noEditPoints="1"/>
          </p:cNvSpPr>
          <p:nvPr/>
        </p:nvSpPr>
        <p:spPr bwMode="auto">
          <a:xfrm>
            <a:off x="3301375" y="1506837"/>
            <a:ext cx="4933950" cy="3095625"/>
          </a:xfrm>
          <a:custGeom>
            <a:avLst/>
            <a:gdLst/>
            <a:ahLst/>
            <a:cxnLst>
              <a:cxn ang="0">
                <a:pos x="470" y="16"/>
              </a:cxn>
              <a:cxn ang="0">
                <a:pos x="425" y="10"/>
              </a:cxn>
              <a:cxn ang="0">
                <a:pos x="291" y="84"/>
              </a:cxn>
              <a:cxn ang="0">
                <a:pos x="157" y="10"/>
              </a:cxn>
              <a:cxn ang="0">
                <a:pos x="0" y="168"/>
              </a:cxn>
              <a:cxn ang="0">
                <a:pos x="157" y="325"/>
              </a:cxn>
              <a:cxn ang="0">
                <a:pos x="291" y="251"/>
              </a:cxn>
              <a:cxn ang="0">
                <a:pos x="315" y="168"/>
              </a:cxn>
              <a:cxn ang="0">
                <a:pos x="314" y="148"/>
              </a:cxn>
              <a:cxn ang="0">
                <a:pos x="426" y="54"/>
              </a:cxn>
              <a:cxn ang="0">
                <a:pos x="457" y="58"/>
              </a:cxn>
              <a:cxn ang="0">
                <a:pos x="451" y="76"/>
              </a:cxn>
              <a:cxn ang="0">
                <a:pos x="518" y="55"/>
              </a:cxn>
              <a:cxn ang="0">
                <a:pos x="474" y="0"/>
              </a:cxn>
              <a:cxn ang="0">
                <a:pos x="470" y="16"/>
              </a:cxn>
              <a:cxn ang="0">
                <a:pos x="157" y="54"/>
              </a:cxn>
              <a:cxn ang="0">
                <a:pos x="271" y="168"/>
              </a:cxn>
              <a:cxn ang="0">
                <a:pos x="157" y="282"/>
              </a:cxn>
              <a:cxn ang="0">
                <a:pos x="43" y="168"/>
              </a:cxn>
              <a:cxn ang="0">
                <a:pos x="157" y="54"/>
              </a:cxn>
            </a:cxnLst>
            <a:rect l="0" t="0" r="r" b="b"/>
            <a:pathLst>
              <a:path w="518" h="325">
                <a:moveTo>
                  <a:pt x="470" y="16"/>
                </a:moveTo>
                <a:cubicBezTo>
                  <a:pt x="456" y="12"/>
                  <a:pt x="440" y="10"/>
                  <a:pt x="425" y="10"/>
                </a:cubicBezTo>
                <a:cubicBezTo>
                  <a:pt x="368" y="10"/>
                  <a:pt x="319" y="40"/>
                  <a:pt x="291" y="84"/>
                </a:cubicBezTo>
                <a:cubicBezTo>
                  <a:pt x="263" y="40"/>
                  <a:pt x="214" y="10"/>
                  <a:pt x="157" y="10"/>
                </a:cubicBezTo>
                <a:cubicBezTo>
                  <a:pt x="70" y="10"/>
                  <a:pt x="0" y="81"/>
                  <a:pt x="0" y="168"/>
                </a:cubicBezTo>
                <a:cubicBezTo>
                  <a:pt x="0" y="255"/>
                  <a:pt x="70" y="325"/>
                  <a:pt x="157" y="325"/>
                </a:cubicBezTo>
                <a:cubicBezTo>
                  <a:pt x="214" y="325"/>
                  <a:pt x="263" y="296"/>
                  <a:pt x="291" y="251"/>
                </a:cubicBezTo>
                <a:cubicBezTo>
                  <a:pt x="306" y="227"/>
                  <a:pt x="315" y="199"/>
                  <a:pt x="315" y="168"/>
                </a:cubicBezTo>
                <a:cubicBezTo>
                  <a:pt x="315" y="161"/>
                  <a:pt x="314" y="155"/>
                  <a:pt x="314" y="148"/>
                </a:cubicBezTo>
                <a:cubicBezTo>
                  <a:pt x="323" y="95"/>
                  <a:pt x="369" y="54"/>
                  <a:pt x="426" y="54"/>
                </a:cubicBezTo>
                <a:cubicBezTo>
                  <a:pt x="437" y="54"/>
                  <a:pt x="449" y="56"/>
                  <a:pt x="457" y="58"/>
                </a:cubicBezTo>
                <a:lnTo>
                  <a:pt x="451" y="76"/>
                </a:lnTo>
                <a:lnTo>
                  <a:pt x="518" y="55"/>
                </a:lnTo>
                <a:lnTo>
                  <a:pt x="474" y="0"/>
                </a:lnTo>
                <a:lnTo>
                  <a:pt x="470" y="16"/>
                </a:lnTo>
                <a:close/>
                <a:moveTo>
                  <a:pt x="157" y="54"/>
                </a:moveTo>
                <a:cubicBezTo>
                  <a:pt x="220" y="54"/>
                  <a:pt x="271" y="105"/>
                  <a:pt x="271" y="168"/>
                </a:cubicBezTo>
                <a:cubicBezTo>
                  <a:pt x="271" y="231"/>
                  <a:pt x="220" y="282"/>
                  <a:pt x="157" y="282"/>
                </a:cubicBezTo>
                <a:cubicBezTo>
                  <a:pt x="94" y="282"/>
                  <a:pt x="43" y="231"/>
                  <a:pt x="43" y="168"/>
                </a:cubicBezTo>
                <a:cubicBezTo>
                  <a:pt x="43" y="105"/>
                  <a:pt x="94" y="54"/>
                  <a:pt x="157" y="54"/>
                </a:cubicBezTo>
                <a:close/>
              </a:path>
            </a:pathLst>
          </a:cu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flat" dir="t">
              <a:rot lat="0" lon="0" rev="1800000"/>
            </a:lightRig>
          </a:scene3d>
          <a:sp3d extrusionH="190500">
            <a:bevelT prst="convex"/>
            <a:contourClr>
              <a:srgbClr val="002774"/>
            </a:contourClr>
          </a:sp3d>
        </p:spPr>
        <p:txBody>
          <a:bodyPr anchor="ctr">
            <a:sp3d/>
          </a:bodyPr>
          <a:lstStyle/>
          <a:p>
            <a:pPr algn="ctr" eaLnBrk="0" fontAlgn="ctr" hangingPunct="0">
              <a:lnSpc>
                <a:spcPct val="140000"/>
              </a:lnSpc>
              <a:buClr>
                <a:srgbClr val="FF0000"/>
              </a:buClr>
              <a:buSzPct val="70000"/>
              <a:defRPr/>
            </a:pPr>
            <a:endParaRPr lang="zh-CN" altLang="en-US" sz="1600" b="1" kern="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95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 bwMode="auto">
          <a:xfrm>
            <a:off x="4295800" y="9837712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模板网，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algn="ctr" eaLnBrk="0" fontAlgn="ctr" hangingPunct="0"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  <a:hlinkClick r:id="rId2"/>
              </a:rPr>
              <a:t>www.1ppt.com/sucai/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AutoShape 60"/>
          <p:cNvSpPr>
            <a:spLocks noChangeArrowheads="1"/>
          </p:cNvSpPr>
          <p:nvPr/>
        </p:nvSpPr>
        <p:spPr bwMode="auto">
          <a:xfrm flipV="1">
            <a:off x="2765204" y="1643050"/>
            <a:ext cx="6715172" cy="3857652"/>
          </a:xfrm>
          <a:prstGeom prst="leftRightArrow">
            <a:avLst/>
          </a:prstGeom>
          <a:solidFill>
            <a:schemeClr val="bg1">
              <a:alpha val="60000"/>
            </a:schemeClr>
          </a:soli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457200" lvl="3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136525" algn="l"/>
              </a:tabLst>
              <a:defRPr/>
            </a:pP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9" name="组合 23"/>
          <p:cNvGrpSpPr>
            <a:grpSpLocks/>
          </p:cNvGrpSpPr>
          <p:nvPr/>
        </p:nvGrpSpPr>
        <p:grpSpPr bwMode="auto">
          <a:xfrm>
            <a:off x="4148667" y="4275140"/>
            <a:ext cx="3894666" cy="1368425"/>
            <a:chOff x="4938688" y="3803655"/>
            <a:chExt cx="3160156" cy="1363190"/>
          </a:xfrm>
        </p:grpSpPr>
        <p:sp>
          <p:nvSpPr>
            <p:cNvPr id="30" name="圆角矩形 29"/>
            <p:cNvSpPr/>
            <p:nvPr/>
          </p:nvSpPr>
          <p:spPr bwMode="auto">
            <a:xfrm>
              <a:off x="4938688" y="3803655"/>
              <a:ext cx="3160156" cy="1363190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gradFill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矩形 87"/>
            <p:cNvSpPr>
              <a:spLocks noChangeArrowheads="1"/>
            </p:cNvSpPr>
            <p:nvPr/>
          </p:nvSpPr>
          <p:spPr bwMode="auto">
            <a:xfrm>
              <a:off x="5069239" y="4133117"/>
              <a:ext cx="2915835" cy="827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 eaLnBrk="0" fontAlgn="ctr" hangingPunct="0">
                <a:buClr>
                  <a:srgbClr val="FF0000"/>
                </a:buClr>
                <a:buSzPct val="70000"/>
                <a:buFont typeface="Arial"/>
                <a:buChar char="•"/>
              </a:pPr>
              <a:r>
                <a:rPr lang="en-US" altLang="zh-CN" sz="1600" b="1" dirty="0" smtClean="0">
                  <a:latin typeface="Times New Roman"/>
                  <a:ea typeface="微软雅黑" pitchFamily="34" charset="-122"/>
                  <a:cs typeface="Times New Roman"/>
                </a:rPr>
                <a:t>Don’t have access to the data for the entire population</a:t>
              </a:r>
            </a:p>
            <a:p>
              <a:pPr marL="285750" indent="-285750" eaLnBrk="0" fontAlgn="ctr" hangingPunct="0">
                <a:buClr>
                  <a:srgbClr val="FF0000"/>
                </a:buClr>
                <a:buSzPct val="70000"/>
                <a:buFont typeface="Arial"/>
                <a:buChar char="•"/>
              </a:pPr>
              <a:r>
                <a:rPr lang="en-US" altLang="zh-CN" sz="1600" b="1" dirty="0">
                  <a:latin typeface="Times New Roman"/>
                  <a:ea typeface="微软雅黑" pitchFamily="34" charset="-122"/>
                  <a:cs typeface="Times New Roman"/>
                </a:rPr>
                <a:t>T</a:t>
              </a:r>
              <a:r>
                <a:rPr lang="en-US" altLang="zh-CN" sz="1600" b="1" dirty="0" smtClean="0">
                  <a:latin typeface="Times New Roman"/>
                  <a:ea typeface="微软雅黑" pitchFamily="34" charset="-122"/>
                  <a:cs typeface="Times New Roman"/>
                </a:rPr>
                <a:t>he data are expensive to collect</a:t>
              </a:r>
              <a:endParaRPr lang="zh-CN" altLang="en-US" sz="1600" b="1" dirty="0">
                <a:latin typeface="Times New Roman"/>
                <a:ea typeface="微软雅黑" pitchFamily="34" charset="-122"/>
                <a:cs typeface="Times New Roman"/>
              </a:endParaRPr>
            </a:p>
          </p:txBody>
        </p:sp>
      </p:grpSp>
      <p:grpSp>
        <p:nvGrpSpPr>
          <p:cNvPr id="32" name="组合 23"/>
          <p:cNvGrpSpPr>
            <a:grpSpLocks/>
          </p:cNvGrpSpPr>
          <p:nvPr/>
        </p:nvGrpSpPr>
        <p:grpSpPr bwMode="auto">
          <a:xfrm>
            <a:off x="3979334" y="1557339"/>
            <a:ext cx="3962400" cy="1366837"/>
            <a:chOff x="4647041" y="3803653"/>
            <a:chExt cx="3681572" cy="1208243"/>
          </a:xfrm>
        </p:grpSpPr>
        <p:sp>
          <p:nvSpPr>
            <p:cNvPr id="33" name="圆角矩形 32"/>
            <p:cNvSpPr/>
            <p:nvPr/>
          </p:nvSpPr>
          <p:spPr bwMode="auto">
            <a:xfrm>
              <a:off x="4938689" y="3803653"/>
              <a:ext cx="3160156" cy="1208243"/>
            </a:xfrm>
            <a:prstGeom prst="roundRect">
              <a:avLst>
                <a:gd name="adj" fmla="val 7848"/>
              </a:avLst>
            </a:prstGeom>
            <a:gradFill flip="none" rotWithShape="1">
              <a:gsLst>
                <a:gs pos="30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38100">
              <a:solidFill>
                <a:srgbClr val="002060"/>
              </a:soli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65100" h="1270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矩形 87"/>
            <p:cNvSpPr>
              <a:spLocks noChangeArrowheads="1"/>
            </p:cNvSpPr>
            <p:nvPr/>
          </p:nvSpPr>
          <p:spPr bwMode="auto">
            <a:xfrm>
              <a:off x="4647041" y="3819089"/>
              <a:ext cx="3681572" cy="95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 eaLnBrk="0" fontAlgn="ctr" hangingPunct="0">
                <a:buClr>
                  <a:srgbClr val="FF0000"/>
                </a:buClr>
                <a:buSzPct val="70000"/>
                <a:buFont typeface="Arial"/>
                <a:buChar char="•"/>
              </a:pPr>
              <a:r>
                <a:rPr lang="en-US" altLang="zh-CN" sz="1600" b="1" dirty="0" smtClean="0">
                  <a:latin typeface="Times New Roman"/>
                  <a:ea typeface="微软雅黑" pitchFamily="34" charset="-122"/>
                  <a:cs typeface="Times New Roman"/>
                </a:rPr>
                <a:t>Cannot infer causal relationship between day &amp; sessions</a:t>
              </a:r>
            </a:p>
            <a:p>
              <a:pPr marL="285750" indent="-285750" eaLnBrk="0" fontAlgn="ctr" hangingPunct="0">
                <a:buClr>
                  <a:srgbClr val="FF0000"/>
                </a:buClr>
                <a:buSzPct val="70000"/>
                <a:buFont typeface="Arial"/>
                <a:buChar char="•"/>
              </a:pPr>
              <a:r>
                <a:rPr lang="en-US" altLang="zh-CN" sz="1600" b="1" dirty="0" smtClean="0">
                  <a:latin typeface="Times New Roman"/>
                  <a:ea typeface="微软雅黑" pitchFamily="34" charset="-122"/>
                  <a:cs typeface="Times New Roman"/>
                </a:rPr>
                <a:t>Can make inference of the results to </a:t>
              </a:r>
            </a:p>
            <a:p>
              <a:pPr marL="285750" indent="-285750" eaLnBrk="0" fontAlgn="ctr" hangingPunct="0">
                <a:buClr>
                  <a:srgbClr val="FF0000"/>
                </a:buClr>
                <a:buSzPct val="70000"/>
                <a:buFont typeface="Arial"/>
                <a:buChar char="•"/>
              </a:pPr>
              <a:r>
                <a:rPr lang="en-US" altLang="zh-CN" sz="1600" b="1" dirty="0" smtClean="0">
                  <a:latin typeface="Times New Roman"/>
                  <a:ea typeface="微软雅黑" pitchFamily="34" charset="-122"/>
                  <a:cs typeface="Times New Roman"/>
                </a:rPr>
                <a:t>the population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5" name="组合 26"/>
          <p:cNvGrpSpPr>
            <a:grpSpLocks noChangeAspect="1"/>
          </p:cNvGrpSpPr>
          <p:nvPr/>
        </p:nvGrpSpPr>
        <p:grpSpPr bwMode="auto">
          <a:xfrm>
            <a:off x="4889303" y="2667000"/>
            <a:ext cx="2443162" cy="554038"/>
            <a:chOff x="855540" y="3513439"/>
            <a:chExt cx="1399872" cy="987727"/>
          </a:xfrm>
        </p:grpSpPr>
        <p:sp>
          <p:nvSpPr>
            <p:cNvPr id="36" name="圆角矩形 35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矩形 14"/>
            <p:cNvSpPr>
              <a:spLocks noChangeArrowheads="1"/>
            </p:cNvSpPr>
            <p:nvPr/>
          </p:nvSpPr>
          <p:spPr bwMode="auto">
            <a:xfrm>
              <a:off x="955103" y="3705519"/>
              <a:ext cx="1150991" cy="60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en-US" altLang="zh-CN" sz="1600" b="1" dirty="0" smtClean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Times New Roman"/>
                  <a:ea typeface="微软雅黑" pitchFamily="34" charset="-122"/>
                  <a:cs typeface="Times New Roman"/>
                </a:rPr>
                <a:t>Scope of Inference</a:t>
              </a:r>
              <a:endParaRPr kumimoji="1" lang="zh-CN" altLang="en-US" sz="1600" b="1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/>
                <a:ea typeface="微软雅黑" pitchFamily="34" charset="-122"/>
                <a:cs typeface="Times New Roman"/>
              </a:endParaRPr>
            </a:p>
          </p:txBody>
        </p:sp>
      </p:grpSp>
      <p:grpSp>
        <p:nvGrpSpPr>
          <p:cNvPr id="38" name="组合 26"/>
          <p:cNvGrpSpPr>
            <a:grpSpLocks noChangeAspect="1"/>
          </p:cNvGrpSpPr>
          <p:nvPr/>
        </p:nvGrpSpPr>
        <p:grpSpPr bwMode="auto">
          <a:xfrm>
            <a:off x="4889303" y="3971638"/>
            <a:ext cx="2443162" cy="584776"/>
            <a:chOff x="855540" y="3487527"/>
            <a:chExt cx="1399872" cy="1039548"/>
          </a:xfrm>
        </p:grpSpPr>
        <p:sp>
          <p:nvSpPr>
            <p:cNvPr id="39" name="圆角矩形 38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10568"/>
              </a:avLst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930021" y="3487527"/>
              <a:ext cx="1250910" cy="1039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en-US" altLang="zh-CN" sz="1600" b="1" dirty="0" smtClean="0">
                  <a:solidFill>
                    <a:schemeClr val="bg1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Times New Roman"/>
                  <a:ea typeface="微软雅黑" pitchFamily="34" charset="-122"/>
                  <a:cs typeface="Times New Roman"/>
                </a:rPr>
                <a:t>Nontrivial Sampling Process</a:t>
              </a:r>
              <a:endParaRPr kumimoji="1" lang="zh-CN" altLang="en-US" sz="1600" b="1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/>
                <a:ea typeface="微软雅黑" pitchFamily="34" charset="-122"/>
                <a:cs typeface="Times New Roman"/>
              </a:endParaRPr>
            </a:p>
          </p:txBody>
        </p:sp>
      </p:grpSp>
      <p:sp>
        <p:nvSpPr>
          <p:cNvPr id="41" name="Text Box 29"/>
          <p:cNvSpPr txBox="1">
            <a:spLocks noChangeArrowheads="1"/>
          </p:cNvSpPr>
          <p:nvPr/>
        </p:nvSpPr>
        <p:spPr bwMode="gray">
          <a:xfrm>
            <a:off x="4765468" y="3357563"/>
            <a:ext cx="271464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chemeClr val="tx1"/>
              </a:buClr>
              <a:buSzPct val="120000"/>
              <a:defRPr/>
            </a:pPr>
            <a:r>
              <a:rPr lang="en-US" altLang="zh-CN" sz="2800" dirty="0" smtClean="0">
                <a:latin typeface="Apple Chancery"/>
                <a:ea typeface="微软雅黑" pitchFamily="34" charset="-122"/>
                <a:cs typeface="Apple Chancery"/>
              </a:rPr>
              <a:t>Conclusions</a:t>
            </a:r>
            <a:endParaRPr lang="zh-CN" altLang="en-US" sz="2800" dirty="0">
              <a:latin typeface="Apple Chancery"/>
              <a:ea typeface="微软雅黑" pitchFamily="34" charset="-122"/>
              <a:cs typeface="Apple Chancery"/>
            </a:endParaRPr>
          </a:p>
        </p:txBody>
      </p:sp>
      <p:grpSp>
        <p:nvGrpSpPr>
          <p:cNvPr id="42" name="组合 43"/>
          <p:cNvGrpSpPr>
            <a:grpSpLocks/>
          </p:cNvGrpSpPr>
          <p:nvPr/>
        </p:nvGrpSpPr>
        <p:grpSpPr bwMode="auto">
          <a:xfrm>
            <a:off x="3031928" y="3305176"/>
            <a:ext cx="500062" cy="500063"/>
            <a:chOff x="5217600" y="3058600"/>
            <a:chExt cx="1116000" cy="1116000"/>
          </a:xfrm>
        </p:grpSpPr>
        <p:sp>
          <p:nvSpPr>
            <p:cNvPr id="43" name="Oval 2"/>
            <p:cNvSpPr>
              <a:spLocks noChangeAspect="1" noChangeArrowheads="1"/>
            </p:cNvSpPr>
            <p:nvPr/>
          </p:nvSpPr>
          <p:spPr bwMode="auto">
            <a:xfrm>
              <a:off x="5217600" y="3058600"/>
              <a:ext cx="1116000" cy="1116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椭圆 43"/>
            <p:cNvSpPr>
              <a:spLocks/>
            </p:cNvSpPr>
            <p:nvPr/>
          </p:nvSpPr>
          <p:spPr>
            <a:xfrm rot="19388639">
              <a:off x="5221142" y="3125915"/>
              <a:ext cx="758172" cy="54205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338419" y="3249065"/>
              <a:ext cx="846138" cy="849319"/>
            </a:xfrm>
            <a:prstGeom prst="ellipse">
              <a:avLst/>
            </a:prstGeom>
            <a:gradFill flip="none" rotWithShape="1">
              <a:gsLst>
                <a:gs pos="10000">
                  <a:srgbClr val="FFC000">
                    <a:alpha val="60000"/>
                  </a:srgbClr>
                </a:gs>
                <a:gs pos="7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46" name="组合 43"/>
          <p:cNvGrpSpPr>
            <a:grpSpLocks/>
          </p:cNvGrpSpPr>
          <p:nvPr/>
        </p:nvGrpSpPr>
        <p:grpSpPr bwMode="auto">
          <a:xfrm>
            <a:off x="8756453" y="3313113"/>
            <a:ext cx="500062" cy="501650"/>
            <a:chOff x="5217600" y="3058600"/>
            <a:chExt cx="1116000" cy="1116000"/>
          </a:xfrm>
        </p:grpSpPr>
        <p:sp>
          <p:nvSpPr>
            <p:cNvPr id="47" name="Oval 2"/>
            <p:cNvSpPr>
              <a:spLocks noChangeAspect="1" noChangeArrowheads="1"/>
            </p:cNvSpPr>
            <p:nvPr/>
          </p:nvSpPr>
          <p:spPr bwMode="auto">
            <a:xfrm>
              <a:off x="5217600" y="3058600"/>
              <a:ext cx="1116000" cy="1116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椭圆 47"/>
            <p:cNvSpPr>
              <a:spLocks/>
            </p:cNvSpPr>
            <p:nvPr/>
          </p:nvSpPr>
          <p:spPr>
            <a:xfrm rot="19388639">
              <a:off x="5221142" y="3125700"/>
              <a:ext cx="758172" cy="54034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5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338419" y="3249065"/>
              <a:ext cx="846138" cy="849319"/>
            </a:xfrm>
            <a:prstGeom prst="ellipse">
              <a:avLst/>
            </a:prstGeom>
            <a:gradFill flip="none" rotWithShape="1">
              <a:gsLst>
                <a:gs pos="10000">
                  <a:srgbClr val="FFC000">
                    <a:alpha val="60000"/>
                  </a:srgbClr>
                </a:gs>
                <a:gs pos="7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9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5"/>
          <p:cNvGrpSpPr>
            <a:grpSpLocks/>
          </p:cNvGrpSpPr>
          <p:nvPr/>
        </p:nvGrpSpPr>
        <p:grpSpPr bwMode="auto">
          <a:xfrm flipH="1">
            <a:off x="1818134" y="2028370"/>
            <a:ext cx="3438525" cy="3429000"/>
            <a:chOff x="1955" y="1224"/>
            <a:chExt cx="1911" cy="1911"/>
          </a:xfrm>
        </p:grpSpPr>
        <p:sp>
          <p:nvSpPr>
            <p:cNvPr id="55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62" name="Picture 33" descr="worldmap_ani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38884" y="2999920"/>
            <a:ext cx="160972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5469467" y="3318933"/>
            <a:ext cx="3388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800" b="1" i="1" dirty="0" smtClean="0">
                <a:latin typeface="Apple Chancery"/>
                <a:cs typeface="Apple Chancery"/>
              </a:rPr>
              <a:t>Thank you!</a:t>
            </a:r>
            <a:endParaRPr kumimoji="1" lang="zh-CN" altLang="en-US" sz="4800" b="1" i="1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37479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4776174" y="2354337"/>
            <a:ext cx="4256088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4853434" y="1944233"/>
            <a:ext cx="55266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Times New Roman"/>
                <a:ea typeface="宋体" charset="-122"/>
                <a:cs typeface="Times New Roman"/>
              </a:rPr>
              <a:t>Introduction &amp; Research Questions</a:t>
            </a:r>
            <a:endParaRPr lang="en-US" altLang="zh-CN" sz="1400" b="1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5467797" y="2701470"/>
            <a:ext cx="4829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Times New Roman"/>
                <a:ea typeface="宋体" charset="-122"/>
                <a:cs typeface="Times New Roman"/>
              </a:rPr>
              <a:t>Data Collection &amp; Sampling Design</a:t>
            </a:r>
            <a:endParaRPr lang="en-US" altLang="zh-CN" sz="2000" b="1" dirty="0">
              <a:solidFill>
                <a:srgbClr val="000000"/>
              </a:solidFill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5731322" y="3519033"/>
            <a:ext cx="4829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Times New Roman"/>
                <a:ea typeface="宋体" charset="-122"/>
                <a:cs typeface="Times New Roman"/>
              </a:rPr>
              <a:t>Estimation </a:t>
            </a:r>
            <a:endParaRPr lang="en-US" altLang="zh-CN" sz="2000" b="1" dirty="0">
              <a:solidFill>
                <a:srgbClr val="000000"/>
              </a:solidFill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5563047" y="4325483"/>
            <a:ext cx="4829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Times New Roman"/>
                <a:ea typeface="宋体" charset="-122"/>
                <a:cs typeface="Times New Roman"/>
              </a:rPr>
              <a:t>Summary of Findings </a:t>
            </a:r>
            <a:endParaRPr lang="en-US" altLang="zh-CN" sz="2000" b="1" dirty="0">
              <a:solidFill>
                <a:srgbClr val="000000"/>
              </a:solidFill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083622" y="5085895"/>
            <a:ext cx="4829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Times New Roman"/>
                <a:ea typeface="宋体" charset="-122"/>
                <a:cs typeface="Times New Roman"/>
              </a:rPr>
              <a:t>Conclusion</a:t>
            </a:r>
            <a:endParaRPr lang="en-US" altLang="zh-CN" sz="2000" b="1" dirty="0">
              <a:solidFill>
                <a:srgbClr val="000000"/>
              </a:solidFill>
              <a:latin typeface="Times New Roman"/>
              <a:ea typeface="宋体" charset="-122"/>
              <a:cs typeface="Times New Roman"/>
            </a:endParaRPr>
          </a:p>
        </p:txBody>
      </p:sp>
      <p:grpSp>
        <p:nvGrpSpPr>
          <p:cNvPr id="38" name="Group 9"/>
          <p:cNvGrpSpPr>
            <a:grpSpLocks/>
          </p:cNvGrpSpPr>
          <p:nvPr/>
        </p:nvGrpSpPr>
        <p:grpSpPr bwMode="auto">
          <a:xfrm rot="4976862" flipH="1">
            <a:off x="4512651" y="2059591"/>
            <a:ext cx="323850" cy="311150"/>
            <a:chOff x="1944" y="1111"/>
            <a:chExt cx="204" cy="196"/>
          </a:xfrm>
        </p:grpSpPr>
        <p:pic>
          <p:nvPicPr>
            <p:cNvPr id="39" name="Picture 10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11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1" name="Group 12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44" name="Group 1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50" name="AutoShape 1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AutoShape 1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AutoShape 1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AutoShape 1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Group 1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6" name="AutoShape 1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AutoShape 2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AutoShape 2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AutoShape 2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2" name="Arc 23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3" name="Picture 24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25"/>
          <p:cNvGrpSpPr>
            <a:grpSpLocks/>
          </p:cNvGrpSpPr>
          <p:nvPr/>
        </p:nvGrpSpPr>
        <p:grpSpPr bwMode="auto">
          <a:xfrm flipH="1">
            <a:off x="1818134" y="2028370"/>
            <a:ext cx="3438525" cy="3429000"/>
            <a:chOff x="1955" y="1224"/>
            <a:chExt cx="1911" cy="1911"/>
          </a:xfrm>
        </p:grpSpPr>
        <p:sp>
          <p:nvSpPr>
            <p:cNvPr id="55" name="Oval 26"/>
            <p:cNvSpPr>
              <a:spLocks noChangeArrowheads="1"/>
            </p:cNvSpPr>
            <p:nvPr/>
          </p:nvSpPr>
          <p:spPr bwMode="gray">
            <a:xfrm>
              <a:off x="1955" y="1224"/>
              <a:ext cx="1911" cy="1911"/>
            </a:xfrm>
            <a:prstGeom prst="ellipse">
              <a:avLst/>
            </a:prstGeom>
            <a:noFill/>
            <a:ln w="127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Oval 27"/>
            <p:cNvSpPr>
              <a:spLocks noChangeArrowheads="1"/>
            </p:cNvSpPr>
            <p:nvPr/>
          </p:nvSpPr>
          <p:spPr bwMode="gray">
            <a:xfrm>
              <a:off x="2080" y="1355"/>
              <a:ext cx="1660" cy="1660"/>
            </a:xfrm>
            <a:prstGeom prst="ellipse">
              <a:avLst/>
            </a:prstGeom>
            <a:noFill/>
            <a:ln w="2857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gray">
            <a:xfrm>
              <a:off x="2218" y="1499"/>
              <a:ext cx="1396" cy="1396"/>
            </a:xfrm>
            <a:prstGeom prst="ellipse">
              <a:avLst/>
            </a:prstGeom>
            <a:noFill/>
            <a:ln w="381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8" name="Oval 29"/>
            <p:cNvSpPr>
              <a:spLocks noChangeArrowheads="1"/>
            </p:cNvSpPr>
            <p:nvPr/>
          </p:nvSpPr>
          <p:spPr bwMode="gray">
            <a:xfrm>
              <a:off x="2338" y="1643"/>
              <a:ext cx="1132" cy="1132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Oval 30"/>
            <p:cNvSpPr>
              <a:spLocks noChangeArrowheads="1"/>
            </p:cNvSpPr>
            <p:nvPr/>
          </p:nvSpPr>
          <p:spPr bwMode="gray">
            <a:xfrm>
              <a:off x="2476" y="1781"/>
              <a:ext cx="868" cy="868"/>
            </a:xfrm>
            <a:prstGeom prst="ellipse">
              <a:avLst/>
            </a:prstGeom>
            <a:noFill/>
            <a:ln w="5715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Oval 31"/>
            <p:cNvSpPr>
              <a:spLocks noChangeArrowheads="1"/>
            </p:cNvSpPr>
            <p:nvPr/>
          </p:nvSpPr>
          <p:spPr bwMode="gray">
            <a:xfrm>
              <a:off x="2602" y="1901"/>
              <a:ext cx="616" cy="616"/>
            </a:xfrm>
            <a:prstGeom prst="ellipse">
              <a:avLst/>
            </a:prstGeom>
            <a:noFill/>
            <a:ln w="76200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Oval 32"/>
            <p:cNvSpPr>
              <a:spLocks noChangeArrowheads="1"/>
            </p:cNvSpPr>
            <p:nvPr/>
          </p:nvSpPr>
          <p:spPr bwMode="gray">
            <a:xfrm>
              <a:off x="2716" y="2021"/>
              <a:ext cx="388" cy="388"/>
            </a:xfrm>
            <a:prstGeom prst="ellipse">
              <a:avLst/>
            </a:prstGeom>
            <a:noFill/>
            <a:ln w="9525" algn="ctr">
              <a:solidFill>
                <a:srgbClr val="A6B0DA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66">
                      <a:alpha val="5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A6B0DA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62" name="Picture 33" descr="worldmap_ani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38884" y="2999920"/>
            <a:ext cx="1609725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34"/>
          <p:cNvGrpSpPr>
            <a:grpSpLocks/>
          </p:cNvGrpSpPr>
          <p:nvPr/>
        </p:nvGrpSpPr>
        <p:grpSpPr bwMode="auto">
          <a:xfrm rot="4976862" flipH="1">
            <a:off x="5161408" y="2776612"/>
            <a:ext cx="323850" cy="311150"/>
            <a:chOff x="1944" y="1111"/>
            <a:chExt cx="204" cy="196"/>
          </a:xfrm>
        </p:grpSpPr>
        <p:pic>
          <p:nvPicPr>
            <p:cNvPr id="64" name="Picture 35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Oval 36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" name="Group 37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69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75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6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7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0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71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3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7" name="Arc 48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8" name="Picture 49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50"/>
          <p:cNvGrpSpPr>
            <a:grpSpLocks/>
          </p:cNvGrpSpPr>
          <p:nvPr/>
        </p:nvGrpSpPr>
        <p:grpSpPr bwMode="auto">
          <a:xfrm rot="4976862" flipH="1">
            <a:off x="5363021" y="3611108"/>
            <a:ext cx="323850" cy="311150"/>
            <a:chOff x="1944" y="1111"/>
            <a:chExt cx="204" cy="196"/>
          </a:xfrm>
        </p:grpSpPr>
        <p:pic>
          <p:nvPicPr>
            <p:cNvPr id="80" name="Picture 51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Oval 52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" name="Group 53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85" name="Group 5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91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2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3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4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6" name="Group 5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87" name="AutoShape 6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8" name="AutoShape 6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9" name="AutoShape 6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" name="AutoShape 6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83" name="Arc 64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84" name="Picture 65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66"/>
          <p:cNvGrpSpPr>
            <a:grpSpLocks/>
          </p:cNvGrpSpPr>
          <p:nvPr/>
        </p:nvGrpSpPr>
        <p:grpSpPr bwMode="auto">
          <a:xfrm rot="4976862" flipH="1">
            <a:off x="5237607" y="4402213"/>
            <a:ext cx="323850" cy="311150"/>
            <a:chOff x="1944" y="1111"/>
            <a:chExt cx="204" cy="196"/>
          </a:xfrm>
        </p:grpSpPr>
        <p:pic>
          <p:nvPicPr>
            <p:cNvPr id="96" name="Picture 67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7" name="Oval 6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8" name="Group 69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01" name="Group 7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7" name="AutoShape 7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8" name="AutoShape 7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9" name="AutoShape 7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0" name="AutoShape 7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" name="Group 7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" name="AutoShape 7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4" name="AutoShape 7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5" name="AutoShape 7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06" name="AutoShape 7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9" name="Arc 8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0" name="Picture 81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Group 82"/>
          <p:cNvGrpSpPr>
            <a:grpSpLocks/>
          </p:cNvGrpSpPr>
          <p:nvPr/>
        </p:nvGrpSpPr>
        <p:grpSpPr bwMode="auto">
          <a:xfrm rot="4976862" flipH="1">
            <a:off x="4777234" y="5176384"/>
            <a:ext cx="323850" cy="311150"/>
            <a:chOff x="1944" y="1111"/>
            <a:chExt cx="204" cy="196"/>
          </a:xfrm>
        </p:grpSpPr>
        <p:pic>
          <p:nvPicPr>
            <p:cNvPr id="112" name="Picture 83" descr="circuler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Oval 84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>
                    <a:alpha val="50000"/>
                  </a:srgbClr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" name="Group 85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117" name="Group 86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" name="AutoShape 87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4" name="AutoShape 88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5" name="AutoShape 89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6" name="AutoShape 90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8" name="Group 91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19" name="AutoShape 92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0" name="AutoShape 93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1" name="AutoShape 94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2" name="AutoShape 95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15" name="Arc 96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16" name="Picture 97" descr="light_shadow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" name="Line 98"/>
          <p:cNvSpPr>
            <a:spLocks noChangeShapeType="1"/>
          </p:cNvSpPr>
          <p:nvPr/>
        </p:nvSpPr>
        <p:spPr bwMode="auto">
          <a:xfrm>
            <a:off x="5587388" y="3910617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8" name="Line 99"/>
          <p:cNvSpPr>
            <a:spLocks noChangeShapeType="1"/>
          </p:cNvSpPr>
          <p:nvPr/>
        </p:nvSpPr>
        <p:spPr bwMode="auto">
          <a:xfrm>
            <a:off x="5367255" y="3082470"/>
            <a:ext cx="4183145" cy="1633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9" name="Line 100"/>
          <p:cNvSpPr>
            <a:spLocks noChangeShapeType="1"/>
          </p:cNvSpPr>
          <p:nvPr/>
        </p:nvSpPr>
        <p:spPr bwMode="auto">
          <a:xfrm>
            <a:off x="5460389" y="4708070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0" name="Line 101"/>
          <p:cNvSpPr>
            <a:spLocks noChangeShapeType="1"/>
          </p:cNvSpPr>
          <p:nvPr/>
        </p:nvSpPr>
        <p:spPr bwMode="auto">
          <a:xfrm>
            <a:off x="4955564" y="5470070"/>
            <a:ext cx="4256087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5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3"/>
          <p:cNvSpPr>
            <a:spLocks noChangeArrowheads="1"/>
          </p:cNvSpPr>
          <p:nvPr/>
        </p:nvSpPr>
        <p:spPr bwMode="gray">
          <a:xfrm rot="5400000">
            <a:off x="1643113" y="2566790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gray">
          <a:xfrm>
            <a:off x="2526556" y="3823296"/>
            <a:ext cx="19542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400" b="1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An organization to help refugees from all over the world to start their lives in the U.S.</a:t>
            </a:r>
            <a:endParaRPr lang="en-US" altLang="zh-CN" sz="1600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gray">
          <a:xfrm rot="5400000">
            <a:off x="4092626" y="2566790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gray">
          <a:xfrm>
            <a:off x="4976069" y="3823296"/>
            <a:ext cx="19542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Education, health, career, rights &amp; law, culture, community</a:t>
            </a:r>
            <a:endParaRPr lang="en-US" altLang="zh-CN" sz="1600" b="1" dirty="0">
              <a:solidFill>
                <a:srgbClr val="1C1C1C"/>
              </a:solidFill>
              <a:ea typeface="宋体" charset="-122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gray">
          <a:xfrm rot="5400000">
            <a:off x="6570713" y="2566790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gray">
          <a:xfrm>
            <a:off x="7452568" y="3823296"/>
            <a:ext cx="1955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needs maintenances (offline)</a:t>
            </a:r>
            <a:r>
              <a:rPr lang="en-US" altLang="zh-CN" sz="1600" b="1" dirty="0">
                <a:solidFill>
                  <a:srgbClr val="1C1C1C"/>
                </a:solidFill>
                <a:ea typeface="宋体" charset="-122"/>
              </a:rPr>
              <a:t>.</a:t>
            </a:r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 </a:t>
            </a:r>
          </a:p>
          <a:p>
            <a:pPr algn="ctr" eaLnBrk="0" hangingPunct="0"/>
            <a:r>
              <a:rPr lang="en-US" altLang="zh-CN" sz="1600" b="1" dirty="0" smtClean="0">
                <a:solidFill>
                  <a:srgbClr val="1C1C1C"/>
                </a:solidFill>
                <a:ea typeface="宋体" charset="-122"/>
              </a:rPr>
              <a:t>Set a day or days without conflicting too many of their users</a:t>
            </a:r>
            <a:endParaRPr lang="en-US" altLang="zh-CN" sz="1600" b="1" dirty="0">
              <a:solidFill>
                <a:srgbClr val="1C1C1C"/>
              </a:solidFill>
              <a:ea typeface="宋体" charset="-122"/>
            </a:endParaRPr>
          </a:p>
        </p:txBody>
      </p:sp>
      <p:pic>
        <p:nvPicPr>
          <p:cNvPr id="23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32" y="1907184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07" y="1907183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YG_circl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31" y="1881783"/>
            <a:ext cx="1192212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039848" y="2338984"/>
            <a:ext cx="91281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D13F11"/>
                </a:solidFill>
                <a:ea typeface="宋体" charset="-122"/>
              </a:rPr>
              <a:t>NPO</a:t>
            </a:r>
            <a:endParaRPr lang="en-US" altLang="zh-CN" sz="1400" b="1" dirty="0">
              <a:solidFill>
                <a:srgbClr val="D13F11"/>
              </a:solidFill>
              <a:ea typeface="宋体" charset="-122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956334" y="2338985"/>
            <a:ext cx="9144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ea typeface="宋体" charset="-122"/>
              </a:rPr>
              <a:t>MWC</a:t>
            </a:r>
            <a:endParaRPr lang="en-US" altLang="zh-CN" sz="2000" b="1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50934" y="2322050"/>
            <a:ext cx="949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ea typeface="宋体" charset="-122"/>
              </a:rPr>
              <a:t>   R</a:t>
            </a:r>
            <a:endParaRPr lang="en-US" altLang="zh-CN" sz="2400" b="1" dirty="0">
              <a:solidFill>
                <a:srgbClr val="FF0000"/>
              </a:solidFill>
              <a:ea typeface="宋体" charset="-122"/>
            </a:endParaRPr>
          </a:p>
        </p:txBody>
      </p:sp>
      <p:pic>
        <p:nvPicPr>
          <p:cNvPr id="29" name="Picture 15" descr="O_chevron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81" y="3294659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O_chevron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93" y="3294659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O_chevron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81" y="3294659"/>
            <a:ext cx="412750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22597" y="931332"/>
            <a:ext cx="695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600" b="1" dirty="0" smtClean="0">
                <a:hlinkClick r:id="rId6"/>
              </a:rPr>
              <a:t>The Refugee Center Website Traffic</a:t>
            </a:r>
            <a:endParaRPr kumimoji="1"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59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6" descr="interrogaco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11940" r="38039" b="26476"/>
          <a:stretch>
            <a:fillRect/>
          </a:stretch>
        </p:blipFill>
        <p:spPr bwMode="auto">
          <a:xfrm>
            <a:off x="6744073" y="656313"/>
            <a:ext cx="3780799" cy="60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40201" y="2166226"/>
            <a:ext cx="1238250" cy="1236663"/>
            <a:chOff x="802" y="845"/>
            <a:chExt cx="827" cy="82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1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1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  <a:ea typeface="宋体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921617" y="2651668"/>
            <a:ext cx="62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dirty="0">
                <a:ea typeface="宋体" charset="-122"/>
              </a:rPr>
              <a:t>Q #1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2719172" y="2347204"/>
            <a:ext cx="4818063" cy="989013"/>
          </a:xfrm>
          <a:prstGeom prst="roundRect">
            <a:avLst>
              <a:gd name="adj" fmla="val 1272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000" b="1" dirty="0" smtClean="0">
                <a:latin typeface="Calibri" pitchFamily="34" charset="0"/>
                <a:ea typeface="宋体" charset="-122"/>
              </a:rPr>
              <a:t>Is there a significant difference in the mean </a:t>
            </a:r>
          </a:p>
          <a:p>
            <a:r>
              <a:rPr lang="en-US" altLang="zh-CN" sz="2000" b="1" dirty="0" smtClean="0">
                <a:latin typeface="Calibri" pitchFamily="34" charset="0"/>
                <a:ea typeface="宋体" charset="-122"/>
              </a:rPr>
              <a:t># of visits on different days of the week?</a:t>
            </a:r>
            <a:endParaRPr lang="zh-CN" altLang="en-US" sz="2000" b="1" dirty="0">
              <a:latin typeface="Calibri" pitchFamily="34" charset="0"/>
              <a:ea typeface="宋体" charset="-122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gray">
          <a:xfrm>
            <a:off x="2802781" y="4602512"/>
            <a:ext cx="4818063" cy="989013"/>
          </a:xfrm>
          <a:prstGeom prst="roundRect">
            <a:avLst>
              <a:gd name="adj" fmla="val 1272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CN" sz="2000" b="1" dirty="0" smtClean="0">
                <a:solidFill>
                  <a:srgbClr val="000000"/>
                </a:solidFill>
                <a:latin typeface="Calibri" pitchFamily="34" charset="0"/>
                <a:ea typeface="宋体" charset="-122"/>
              </a:rPr>
              <a:t>If so, which day or days of the week have</a:t>
            </a:r>
          </a:p>
          <a:p>
            <a:r>
              <a:rPr lang="en-US" altLang="zh-CN" sz="2000" b="1" dirty="0" smtClean="0">
                <a:solidFill>
                  <a:srgbClr val="000000"/>
                </a:solidFill>
                <a:latin typeface="Calibri" pitchFamily="34" charset="0"/>
                <a:ea typeface="宋体" charset="-122"/>
              </a:rPr>
              <a:t> fewest visits?</a:t>
            </a:r>
            <a:endParaRPr lang="zh-CN" altLang="en-US" sz="2000" b="1" dirty="0">
              <a:solidFill>
                <a:srgbClr val="000000"/>
              </a:solidFill>
              <a:latin typeface="Calibri" pitchFamily="34" charset="0"/>
              <a:ea typeface="宋体" charset="-122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684652" y="4387670"/>
            <a:ext cx="1238250" cy="1236663"/>
            <a:chOff x="802" y="845"/>
            <a:chExt cx="827" cy="826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altLang="zh-CN" dirty="0" smtClean="0">
                  <a:latin typeface="Calibri" pitchFamily="34" charset="0"/>
                  <a:ea typeface="宋体" charset="-122"/>
                </a:rPr>
                <a:t>  </a:t>
              </a:r>
              <a:r>
                <a:rPr lang="en-US" altLang="zh-CN" b="1" dirty="0" smtClean="0">
                  <a:latin typeface="Calibri" pitchFamily="34" charset="0"/>
                  <a:ea typeface="宋体" charset="-122"/>
                </a:rPr>
                <a:t> Q #2</a:t>
              </a:r>
              <a:endParaRPr lang="zh-CN" altLang="en-US" b="1" dirty="0"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chemeClr val="accent2">
                  <a:alpha val="70195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chemeClr val="accent2">
                  <a:alpha val="30196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Calibri" pitchFamily="34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93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F:\0图片下载\B-3D效果\05_3500x2333副本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3738547" y="3069272"/>
            <a:ext cx="5027657" cy="28080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5" name="椭圆 124"/>
          <p:cNvSpPr/>
          <p:nvPr/>
        </p:nvSpPr>
        <p:spPr>
          <a:xfrm rot="20312904">
            <a:off x="4441025" y="4799165"/>
            <a:ext cx="324000" cy="144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Freeform 18"/>
          <p:cNvSpPr>
            <a:spLocks noChangeAspect="1"/>
          </p:cNvSpPr>
          <p:nvPr/>
        </p:nvSpPr>
        <p:spPr bwMode="auto">
          <a:xfrm rot="18920977">
            <a:off x="3464829" y="2855886"/>
            <a:ext cx="1167703" cy="2160000"/>
          </a:xfrm>
          <a:custGeom>
            <a:avLst/>
            <a:gdLst/>
            <a:ahLst/>
            <a:cxnLst>
              <a:cxn ang="0">
                <a:pos x="123" y="391"/>
              </a:cxn>
              <a:cxn ang="0">
                <a:pos x="83" y="431"/>
              </a:cxn>
              <a:cxn ang="0">
                <a:pos x="42" y="391"/>
              </a:cxn>
              <a:cxn ang="0">
                <a:pos x="76" y="350"/>
              </a:cxn>
              <a:cxn ang="0">
                <a:pos x="121" y="288"/>
              </a:cxn>
              <a:cxn ang="0">
                <a:pos x="120" y="275"/>
              </a:cxn>
              <a:cxn ang="0">
                <a:pos x="121" y="263"/>
              </a:cxn>
              <a:cxn ang="0">
                <a:pos x="68" y="180"/>
              </a:cxn>
              <a:cxn ang="0">
                <a:pos x="0" y="91"/>
              </a:cxn>
              <a:cxn ang="0">
                <a:pos x="91" y="0"/>
              </a:cxn>
              <a:cxn ang="0">
                <a:pos x="183" y="91"/>
              </a:cxn>
              <a:cxn ang="0">
                <a:pos x="177" y="125"/>
              </a:cxn>
              <a:cxn ang="0">
                <a:pos x="204" y="226"/>
              </a:cxn>
              <a:cxn ang="0">
                <a:pos x="233" y="275"/>
              </a:cxn>
              <a:cxn ang="0">
                <a:pos x="184" y="332"/>
              </a:cxn>
              <a:cxn ang="0">
                <a:pos x="123" y="391"/>
              </a:cxn>
            </a:cxnLst>
            <a:rect l="0" t="0" r="r" b="b"/>
            <a:pathLst>
              <a:path w="233" h="431">
                <a:moveTo>
                  <a:pt x="123" y="391"/>
                </a:moveTo>
                <a:cubicBezTo>
                  <a:pt x="123" y="413"/>
                  <a:pt x="105" y="431"/>
                  <a:pt x="83" y="431"/>
                </a:cubicBezTo>
                <a:cubicBezTo>
                  <a:pt x="60" y="431"/>
                  <a:pt x="42" y="413"/>
                  <a:pt x="42" y="391"/>
                </a:cubicBezTo>
                <a:cubicBezTo>
                  <a:pt x="42" y="370"/>
                  <a:pt x="57" y="353"/>
                  <a:pt x="76" y="350"/>
                </a:cubicBezTo>
                <a:cubicBezTo>
                  <a:pt x="99" y="339"/>
                  <a:pt x="118" y="317"/>
                  <a:pt x="121" y="288"/>
                </a:cubicBezTo>
                <a:cubicBezTo>
                  <a:pt x="120" y="284"/>
                  <a:pt x="120" y="280"/>
                  <a:pt x="120" y="275"/>
                </a:cubicBezTo>
                <a:cubicBezTo>
                  <a:pt x="120" y="271"/>
                  <a:pt x="120" y="267"/>
                  <a:pt x="121" y="263"/>
                </a:cubicBezTo>
                <a:cubicBezTo>
                  <a:pt x="118" y="232"/>
                  <a:pt x="97" y="198"/>
                  <a:pt x="68" y="180"/>
                </a:cubicBezTo>
                <a:cubicBezTo>
                  <a:pt x="28" y="170"/>
                  <a:pt x="0" y="134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142" y="0"/>
                  <a:pt x="183" y="41"/>
                  <a:pt x="183" y="91"/>
                </a:cubicBezTo>
                <a:cubicBezTo>
                  <a:pt x="183" y="103"/>
                  <a:pt x="181" y="115"/>
                  <a:pt x="177" y="125"/>
                </a:cubicBezTo>
                <a:cubicBezTo>
                  <a:pt x="172" y="160"/>
                  <a:pt x="183" y="201"/>
                  <a:pt x="204" y="226"/>
                </a:cubicBezTo>
                <a:cubicBezTo>
                  <a:pt x="222" y="235"/>
                  <a:pt x="233" y="254"/>
                  <a:pt x="233" y="275"/>
                </a:cubicBezTo>
                <a:cubicBezTo>
                  <a:pt x="233" y="304"/>
                  <a:pt x="212" y="328"/>
                  <a:pt x="184" y="332"/>
                </a:cubicBezTo>
                <a:cubicBezTo>
                  <a:pt x="154" y="343"/>
                  <a:pt x="133" y="369"/>
                  <a:pt x="123" y="391"/>
                </a:cubicBezTo>
                <a:close/>
              </a:path>
            </a:pathLst>
          </a:custGeom>
          <a:solidFill>
            <a:srgbClr val="00DFF6">
              <a:alpha val="20000"/>
            </a:srgbClr>
          </a:solidFill>
          <a:ln w="63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lnSpc>
                <a:spcPct val="140000"/>
              </a:lnSpc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7" name="组合 52"/>
          <p:cNvGrpSpPr>
            <a:grpSpLocks noChangeAspect="1"/>
          </p:cNvGrpSpPr>
          <p:nvPr/>
        </p:nvGrpSpPr>
        <p:grpSpPr>
          <a:xfrm>
            <a:off x="3124069" y="3191279"/>
            <a:ext cx="792000" cy="792000"/>
            <a:chOff x="4776334" y="4404800"/>
            <a:chExt cx="1012166" cy="1008000"/>
          </a:xfrm>
        </p:grpSpPr>
        <p:sp>
          <p:nvSpPr>
            <p:cNvPr id="128" name="Oval 2"/>
            <p:cNvSpPr>
              <a:spLocks noChangeAspect="1" noChangeArrowheads="1"/>
            </p:cNvSpPr>
            <p:nvPr/>
          </p:nvSpPr>
          <p:spPr bwMode="auto">
            <a:xfrm>
              <a:off x="4780500" y="4404800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63500" h="63500" prst="convex"/>
              <a:contourClr>
                <a:srgbClr val="AFEAFF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lnSpc>
                  <a:spcPct val="140000"/>
                </a:lnSpc>
                <a:buClr>
                  <a:srgbClr val="FF0000"/>
                </a:buClr>
                <a:buSzPct val="70000"/>
                <a:defRPr/>
              </a:pPr>
              <a:endParaRPr lang="fr-FR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9" name="椭圆 128"/>
            <p:cNvSpPr>
              <a:spLocks/>
            </p:cNvSpPr>
            <p:nvPr/>
          </p:nvSpPr>
          <p:spPr>
            <a:xfrm rot="19388639">
              <a:off x="4776334" y="4463328"/>
              <a:ext cx="684000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椭圆 129"/>
            <p:cNvSpPr>
              <a:spLocks noChangeAspect="1"/>
            </p:cNvSpPr>
            <p:nvPr/>
          </p:nvSpPr>
          <p:spPr>
            <a:xfrm>
              <a:off x="4888500" y="4512800"/>
              <a:ext cx="792000" cy="792000"/>
            </a:xfrm>
            <a:prstGeom prst="ellipse">
              <a:avLst/>
            </a:prstGeom>
            <a:gradFill flip="none" rotWithShape="1">
              <a:gsLst>
                <a:gs pos="10000">
                  <a:srgbClr val="00B0F0">
                    <a:alpha val="60000"/>
                  </a:srgbClr>
                </a:gs>
                <a:gs pos="7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31" name="椭圆 130"/>
          <p:cNvSpPr/>
          <p:nvPr/>
        </p:nvSpPr>
        <p:spPr>
          <a:xfrm rot="1500000">
            <a:off x="7141450" y="4387683"/>
            <a:ext cx="383049" cy="17024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32" name="组合 63"/>
          <p:cNvGrpSpPr>
            <a:grpSpLocks noChangeAspect="1"/>
          </p:cNvGrpSpPr>
          <p:nvPr/>
        </p:nvGrpSpPr>
        <p:grpSpPr>
          <a:xfrm>
            <a:off x="4380193" y="4520937"/>
            <a:ext cx="324001" cy="324000"/>
            <a:chOff x="4776334" y="4404800"/>
            <a:chExt cx="1012166" cy="1008000"/>
          </a:xfrm>
        </p:grpSpPr>
        <p:sp>
          <p:nvSpPr>
            <p:cNvPr id="133" name="Oval 2"/>
            <p:cNvSpPr>
              <a:spLocks noChangeAspect="1" noChangeArrowheads="1"/>
            </p:cNvSpPr>
            <p:nvPr/>
          </p:nvSpPr>
          <p:spPr bwMode="auto">
            <a:xfrm>
              <a:off x="4780500" y="4404800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63500" h="63500" prst="convex"/>
              <a:contourClr>
                <a:srgbClr val="AFEAFF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lnSpc>
                  <a:spcPct val="140000"/>
                </a:lnSpc>
                <a:buClr>
                  <a:srgbClr val="FF0000"/>
                </a:buClr>
                <a:buSzPct val="70000"/>
                <a:defRPr/>
              </a:pPr>
              <a:endParaRPr lang="fr-FR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4" name="椭圆 133"/>
            <p:cNvSpPr>
              <a:spLocks/>
            </p:cNvSpPr>
            <p:nvPr/>
          </p:nvSpPr>
          <p:spPr>
            <a:xfrm rot="19388639">
              <a:off x="4776334" y="4463328"/>
              <a:ext cx="684000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椭圆 134"/>
            <p:cNvSpPr>
              <a:spLocks noChangeAspect="1"/>
            </p:cNvSpPr>
            <p:nvPr/>
          </p:nvSpPr>
          <p:spPr>
            <a:xfrm>
              <a:off x="4888500" y="4512800"/>
              <a:ext cx="792000" cy="792000"/>
            </a:xfrm>
            <a:prstGeom prst="ellipse">
              <a:avLst/>
            </a:prstGeom>
            <a:gradFill flip="none" rotWithShape="1">
              <a:gsLst>
                <a:gs pos="10000">
                  <a:srgbClr val="00B0F0">
                    <a:alpha val="60000"/>
                  </a:srgbClr>
                </a:gs>
                <a:gs pos="7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6" name="组合 48"/>
          <p:cNvGrpSpPr>
            <a:grpSpLocks noChangeAspect="1"/>
          </p:cNvGrpSpPr>
          <p:nvPr/>
        </p:nvGrpSpPr>
        <p:grpSpPr>
          <a:xfrm>
            <a:off x="4239927" y="3703677"/>
            <a:ext cx="468001" cy="468000"/>
            <a:chOff x="4776334" y="4404800"/>
            <a:chExt cx="1012166" cy="1008000"/>
          </a:xfrm>
        </p:grpSpPr>
        <p:sp>
          <p:nvSpPr>
            <p:cNvPr id="137" name="Oval 2"/>
            <p:cNvSpPr>
              <a:spLocks noChangeAspect="1" noChangeArrowheads="1"/>
            </p:cNvSpPr>
            <p:nvPr/>
          </p:nvSpPr>
          <p:spPr bwMode="auto">
            <a:xfrm>
              <a:off x="4780501" y="4404800"/>
              <a:ext cx="1007999" cy="1008000"/>
            </a:xfrm>
            <a:prstGeom prst="ellipse">
              <a:avLst/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63500" h="63500" prst="convex"/>
              <a:contourClr>
                <a:srgbClr val="AFEAFF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lnSpc>
                  <a:spcPct val="140000"/>
                </a:lnSpc>
                <a:buClr>
                  <a:srgbClr val="FF0000"/>
                </a:buClr>
                <a:buSzPct val="70000"/>
                <a:defRPr/>
              </a:pPr>
              <a:endParaRPr lang="fr-FR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8" name="椭圆 137"/>
            <p:cNvSpPr>
              <a:spLocks/>
            </p:cNvSpPr>
            <p:nvPr/>
          </p:nvSpPr>
          <p:spPr>
            <a:xfrm rot="19388639">
              <a:off x="4776334" y="4463328"/>
              <a:ext cx="684000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椭圆 138"/>
            <p:cNvSpPr>
              <a:spLocks noChangeAspect="1"/>
            </p:cNvSpPr>
            <p:nvPr/>
          </p:nvSpPr>
          <p:spPr>
            <a:xfrm>
              <a:off x="4888502" y="4512802"/>
              <a:ext cx="792000" cy="792000"/>
            </a:xfrm>
            <a:prstGeom prst="ellipse">
              <a:avLst/>
            </a:prstGeom>
            <a:gradFill flip="none" rotWithShape="1">
              <a:gsLst>
                <a:gs pos="10000">
                  <a:srgbClr val="00B0F0">
                    <a:alpha val="60000"/>
                  </a:srgbClr>
                </a:gs>
                <a:gs pos="7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Arial"/>
                </a:rPr>
                <a:t>R</a:t>
              </a:r>
              <a:endParaRPr lang="zh-CN" altLang="en-US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0" name="组合 48"/>
          <p:cNvGrpSpPr>
            <a:grpSpLocks noChangeAspect="1"/>
          </p:cNvGrpSpPr>
          <p:nvPr/>
        </p:nvGrpSpPr>
        <p:grpSpPr>
          <a:xfrm>
            <a:off x="7790690" y="3792157"/>
            <a:ext cx="400001" cy="400000"/>
            <a:chOff x="4776334" y="4404800"/>
            <a:chExt cx="1012166" cy="1008000"/>
          </a:xfrm>
        </p:grpSpPr>
        <p:sp>
          <p:nvSpPr>
            <p:cNvPr id="141" name="Oval 2"/>
            <p:cNvSpPr>
              <a:spLocks noChangeAspect="1" noChangeArrowheads="1"/>
            </p:cNvSpPr>
            <p:nvPr/>
          </p:nvSpPr>
          <p:spPr bwMode="auto">
            <a:xfrm>
              <a:off x="4780501" y="4404800"/>
              <a:ext cx="1007999" cy="1008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63500" h="63500" prst="convex"/>
              <a:bevelB w="0" h="0"/>
              <a:contourClr>
                <a:srgbClr val="FFE593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2" name="椭圆 141"/>
            <p:cNvSpPr>
              <a:spLocks/>
            </p:cNvSpPr>
            <p:nvPr/>
          </p:nvSpPr>
          <p:spPr>
            <a:xfrm rot="19388639">
              <a:off x="4776334" y="4463328"/>
              <a:ext cx="684000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" name="椭圆 142"/>
            <p:cNvSpPr>
              <a:spLocks noChangeAspect="1"/>
            </p:cNvSpPr>
            <p:nvPr/>
          </p:nvSpPr>
          <p:spPr>
            <a:xfrm>
              <a:off x="4888502" y="4512802"/>
              <a:ext cx="792000" cy="792000"/>
            </a:xfrm>
            <a:prstGeom prst="ellipse">
              <a:avLst/>
            </a:prstGeom>
            <a:gradFill flip="none" rotWithShape="1">
              <a:gsLst>
                <a:gs pos="10000">
                  <a:srgbClr val="FFC000">
                    <a:alpha val="60000"/>
                  </a:srgbClr>
                </a:gs>
                <a:gs pos="7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600" b="1" kern="0" dirty="0" smtClean="0">
                  <a:solidFill>
                    <a:srgbClr val="FFFFFF"/>
                  </a:solidFill>
                  <a:latin typeface="Arial"/>
                </a:rPr>
                <a:t>c</a:t>
              </a:r>
              <a:endParaRPr lang="zh-CN" altLang="en-US" sz="16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4" name="组合 6"/>
          <p:cNvGrpSpPr>
            <a:grpSpLocks noChangeAspect="1"/>
          </p:cNvGrpSpPr>
          <p:nvPr/>
        </p:nvGrpSpPr>
        <p:grpSpPr>
          <a:xfrm>
            <a:off x="7536517" y="2573867"/>
            <a:ext cx="1065617" cy="865983"/>
            <a:chOff x="4732447" y="4404800"/>
            <a:chExt cx="1008000" cy="1008000"/>
          </a:xfrm>
        </p:grpSpPr>
        <p:sp>
          <p:nvSpPr>
            <p:cNvPr id="145" name="Oval 2"/>
            <p:cNvSpPr>
              <a:spLocks noChangeAspect="1" noChangeArrowheads="1"/>
            </p:cNvSpPr>
            <p:nvPr/>
          </p:nvSpPr>
          <p:spPr bwMode="auto">
            <a:xfrm>
              <a:off x="4732447" y="4404800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63500" h="63500" prst="convex"/>
              <a:bevelB w="0" h="0"/>
              <a:contourClr>
                <a:srgbClr val="FFE593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r>
                <a:rPr lang="fr-FR" altLang="zh-CN" b="1" kern="0" dirty="0" smtClean="0">
                  <a:solidFill>
                    <a:srgbClr val="FFFFFF"/>
                  </a:solidFill>
                  <a:latin typeface="Times New Roman"/>
                  <a:ea typeface="微软雅黑" pitchFamily="34" charset="-122"/>
                  <a:cs typeface="Times New Roman"/>
                </a:rPr>
                <a:t>pro?</a:t>
              </a:r>
              <a:endParaRPr lang="fr-FR" altLang="zh-CN" b="1" kern="0" dirty="0">
                <a:solidFill>
                  <a:srgbClr val="FFFFFF"/>
                </a:solidFill>
                <a:latin typeface="Times New Roman"/>
                <a:ea typeface="微软雅黑" pitchFamily="34" charset="-122"/>
                <a:cs typeface="Times New Roman"/>
              </a:endParaRPr>
            </a:p>
          </p:txBody>
        </p:sp>
        <p:sp>
          <p:nvSpPr>
            <p:cNvPr id="146" name="椭圆 8"/>
            <p:cNvSpPr>
              <a:spLocks/>
            </p:cNvSpPr>
            <p:nvPr/>
          </p:nvSpPr>
          <p:spPr>
            <a:xfrm rot="19388639">
              <a:off x="4776335" y="4463328"/>
              <a:ext cx="684001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8" name="组合 147"/>
          <p:cNvGrpSpPr>
            <a:grpSpLocks noChangeAspect="1"/>
          </p:cNvGrpSpPr>
          <p:nvPr/>
        </p:nvGrpSpPr>
        <p:grpSpPr>
          <a:xfrm>
            <a:off x="7281778" y="4175434"/>
            <a:ext cx="280001" cy="280000"/>
            <a:chOff x="4776334" y="4404800"/>
            <a:chExt cx="1012166" cy="1008000"/>
          </a:xfrm>
        </p:grpSpPr>
        <p:sp>
          <p:nvSpPr>
            <p:cNvPr id="149" name="Oval 2"/>
            <p:cNvSpPr>
              <a:spLocks noChangeAspect="1" noChangeArrowheads="1"/>
            </p:cNvSpPr>
            <p:nvPr/>
          </p:nvSpPr>
          <p:spPr bwMode="auto">
            <a:xfrm>
              <a:off x="4780500" y="4404800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63500" h="63500" prst="convex"/>
              <a:bevelB w="0" h="0"/>
              <a:contourClr>
                <a:srgbClr val="FFE593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lnSpc>
                  <a:spcPct val="140000"/>
                </a:lnSpc>
                <a:buClr>
                  <a:srgbClr val="FF0000"/>
                </a:buClr>
                <a:buSzPct val="70000"/>
                <a:defRPr/>
              </a:pPr>
              <a:endParaRPr lang="fr-FR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0" name="椭圆 149"/>
            <p:cNvSpPr>
              <a:spLocks/>
            </p:cNvSpPr>
            <p:nvPr/>
          </p:nvSpPr>
          <p:spPr>
            <a:xfrm rot="19388639">
              <a:off x="4776334" y="4463328"/>
              <a:ext cx="684000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" name="椭圆 150"/>
            <p:cNvSpPr>
              <a:spLocks noChangeAspect="1"/>
            </p:cNvSpPr>
            <p:nvPr/>
          </p:nvSpPr>
          <p:spPr>
            <a:xfrm>
              <a:off x="4888500" y="4512800"/>
              <a:ext cx="792000" cy="792000"/>
            </a:xfrm>
            <a:prstGeom prst="ellipse">
              <a:avLst/>
            </a:prstGeom>
            <a:gradFill flip="none" rotWithShape="1">
              <a:gsLst>
                <a:gs pos="10000">
                  <a:srgbClr val="FFC000">
                    <a:alpha val="60000"/>
                  </a:srgbClr>
                </a:gs>
                <a:gs pos="7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52" name="组合 6"/>
          <p:cNvGrpSpPr>
            <a:grpSpLocks noChangeAspect="1"/>
          </p:cNvGrpSpPr>
          <p:nvPr/>
        </p:nvGrpSpPr>
        <p:grpSpPr>
          <a:xfrm>
            <a:off x="7850838" y="1197235"/>
            <a:ext cx="1200003" cy="1200000"/>
            <a:chOff x="4776334" y="4404800"/>
            <a:chExt cx="1012166" cy="1008000"/>
          </a:xfrm>
        </p:grpSpPr>
        <p:sp>
          <p:nvSpPr>
            <p:cNvPr id="153" name="Oval 2"/>
            <p:cNvSpPr>
              <a:spLocks noChangeAspect="1" noChangeArrowheads="1"/>
            </p:cNvSpPr>
            <p:nvPr/>
          </p:nvSpPr>
          <p:spPr bwMode="auto">
            <a:xfrm>
              <a:off x="4780500" y="4404800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w="63500" h="63500" prst="convex"/>
              <a:bevelB w="0" h="0"/>
              <a:contourClr>
                <a:srgbClr val="FFE593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4" name="椭圆 8"/>
            <p:cNvSpPr>
              <a:spLocks/>
            </p:cNvSpPr>
            <p:nvPr/>
          </p:nvSpPr>
          <p:spPr>
            <a:xfrm rot="19388639">
              <a:off x="4776334" y="4463328"/>
              <a:ext cx="684000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" name="椭圆 154"/>
            <p:cNvSpPr>
              <a:spLocks noChangeAspect="1"/>
            </p:cNvSpPr>
            <p:nvPr/>
          </p:nvSpPr>
          <p:spPr>
            <a:xfrm>
              <a:off x="4888500" y="4512800"/>
              <a:ext cx="792000" cy="792000"/>
            </a:xfrm>
            <a:prstGeom prst="ellipse">
              <a:avLst/>
            </a:prstGeom>
            <a:gradFill flip="none" rotWithShape="1">
              <a:gsLst>
                <a:gs pos="10000">
                  <a:srgbClr val="FFC000">
                    <a:alpha val="60000"/>
                  </a:srgbClr>
                </a:gs>
                <a:gs pos="7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56" name="椭圆 155"/>
          <p:cNvSpPr/>
          <p:nvPr/>
        </p:nvSpPr>
        <p:spPr>
          <a:xfrm rot="21420000">
            <a:off x="5353614" y="4214961"/>
            <a:ext cx="324000" cy="144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Freeform 18"/>
          <p:cNvSpPr>
            <a:spLocks noChangeAspect="1"/>
          </p:cNvSpPr>
          <p:nvPr/>
        </p:nvSpPr>
        <p:spPr bwMode="auto">
          <a:xfrm rot="1194030" flipH="1">
            <a:off x="4979046" y="1543558"/>
            <a:ext cx="1459629" cy="2700000"/>
          </a:xfrm>
          <a:custGeom>
            <a:avLst/>
            <a:gdLst/>
            <a:ahLst/>
            <a:cxnLst>
              <a:cxn ang="0">
                <a:pos x="123" y="391"/>
              </a:cxn>
              <a:cxn ang="0">
                <a:pos x="83" y="431"/>
              </a:cxn>
              <a:cxn ang="0">
                <a:pos x="42" y="391"/>
              </a:cxn>
              <a:cxn ang="0">
                <a:pos x="76" y="350"/>
              </a:cxn>
              <a:cxn ang="0">
                <a:pos x="121" y="288"/>
              </a:cxn>
              <a:cxn ang="0">
                <a:pos x="120" y="275"/>
              </a:cxn>
              <a:cxn ang="0">
                <a:pos x="121" y="263"/>
              </a:cxn>
              <a:cxn ang="0">
                <a:pos x="68" y="180"/>
              </a:cxn>
              <a:cxn ang="0">
                <a:pos x="0" y="91"/>
              </a:cxn>
              <a:cxn ang="0">
                <a:pos x="91" y="0"/>
              </a:cxn>
              <a:cxn ang="0">
                <a:pos x="183" y="91"/>
              </a:cxn>
              <a:cxn ang="0">
                <a:pos x="177" y="125"/>
              </a:cxn>
              <a:cxn ang="0">
                <a:pos x="204" y="226"/>
              </a:cxn>
              <a:cxn ang="0">
                <a:pos x="233" y="275"/>
              </a:cxn>
              <a:cxn ang="0">
                <a:pos x="184" y="332"/>
              </a:cxn>
              <a:cxn ang="0">
                <a:pos x="123" y="391"/>
              </a:cxn>
            </a:cxnLst>
            <a:rect l="0" t="0" r="r" b="b"/>
            <a:pathLst>
              <a:path w="233" h="431">
                <a:moveTo>
                  <a:pt x="123" y="391"/>
                </a:moveTo>
                <a:cubicBezTo>
                  <a:pt x="123" y="413"/>
                  <a:pt x="105" y="431"/>
                  <a:pt x="83" y="431"/>
                </a:cubicBezTo>
                <a:cubicBezTo>
                  <a:pt x="60" y="431"/>
                  <a:pt x="42" y="413"/>
                  <a:pt x="42" y="391"/>
                </a:cubicBezTo>
                <a:cubicBezTo>
                  <a:pt x="42" y="370"/>
                  <a:pt x="57" y="353"/>
                  <a:pt x="76" y="350"/>
                </a:cubicBezTo>
                <a:cubicBezTo>
                  <a:pt x="99" y="339"/>
                  <a:pt x="118" y="317"/>
                  <a:pt x="121" y="288"/>
                </a:cubicBezTo>
                <a:cubicBezTo>
                  <a:pt x="120" y="284"/>
                  <a:pt x="120" y="280"/>
                  <a:pt x="120" y="275"/>
                </a:cubicBezTo>
                <a:cubicBezTo>
                  <a:pt x="120" y="271"/>
                  <a:pt x="120" y="267"/>
                  <a:pt x="121" y="263"/>
                </a:cubicBezTo>
                <a:cubicBezTo>
                  <a:pt x="118" y="232"/>
                  <a:pt x="97" y="198"/>
                  <a:pt x="68" y="180"/>
                </a:cubicBezTo>
                <a:cubicBezTo>
                  <a:pt x="28" y="170"/>
                  <a:pt x="0" y="134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142" y="0"/>
                  <a:pt x="183" y="41"/>
                  <a:pt x="183" y="91"/>
                </a:cubicBezTo>
                <a:cubicBezTo>
                  <a:pt x="183" y="103"/>
                  <a:pt x="181" y="115"/>
                  <a:pt x="177" y="125"/>
                </a:cubicBezTo>
                <a:cubicBezTo>
                  <a:pt x="172" y="160"/>
                  <a:pt x="183" y="201"/>
                  <a:pt x="204" y="226"/>
                </a:cubicBezTo>
                <a:cubicBezTo>
                  <a:pt x="222" y="235"/>
                  <a:pt x="233" y="254"/>
                  <a:pt x="233" y="275"/>
                </a:cubicBezTo>
                <a:cubicBezTo>
                  <a:pt x="233" y="304"/>
                  <a:pt x="212" y="328"/>
                  <a:pt x="184" y="332"/>
                </a:cubicBezTo>
                <a:cubicBezTo>
                  <a:pt x="154" y="343"/>
                  <a:pt x="133" y="369"/>
                  <a:pt x="123" y="391"/>
                </a:cubicBezTo>
                <a:close/>
              </a:path>
            </a:pathLst>
          </a:custGeom>
          <a:solidFill>
            <a:srgbClr val="6EFF01">
              <a:alpha val="20000"/>
            </a:srgbClr>
          </a:solidFill>
          <a:ln w="635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p3d/>
          </a:bodyPr>
          <a:lstStyle/>
          <a:p>
            <a:pPr marL="0" lvl="2" algn="ctr" eaLnBrk="0" fontAlgn="ctr" hangingPunct="0">
              <a:lnSpc>
                <a:spcPct val="140000"/>
              </a:lnSpc>
              <a:buClr>
                <a:srgbClr val="FF0000"/>
              </a:buClr>
              <a:buSzPct val="70000"/>
              <a:tabLst>
                <a:tab pos="136525" algn="l"/>
              </a:tabLst>
              <a:defRPr/>
            </a:pPr>
            <a:endParaRPr lang="zh-CN" altLang="en-US" sz="1600" b="1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8" name="组合 48"/>
          <p:cNvGrpSpPr>
            <a:grpSpLocks noChangeAspect="1"/>
          </p:cNvGrpSpPr>
          <p:nvPr/>
        </p:nvGrpSpPr>
        <p:grpSpPr>
          <a:xfrm>
            <a:off x="5617619" y="1770954"/>
            <a:ext cx="972000" cy="972000"/>
            <a:chOff x="4776334" y="4404800"/>
            <a:chExt cx="1012166" cy="1008000"/>
          </a:xfrm>
        </p:grpSpPr>
        <p:sp>
          <p:nvSpPr>
            <p:cNvPr id="159" name="Oval 2"/>
            <p:cNvSpPr>
              <a:spLocks noChangeAspect="1" noChangeArrowheads="1"/>
            </p:cNvSpPr>
            <p:nvPr/>
          </p:nvSpPr>
          <p:spPr bwMode="auto">
            <a:xfrm>
              <a:off x="4780500" y="4404800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contourW="19050">
              <a:bevelT w="63500" h="63500" prst="convex"/>
              <a:bevelB w="0" h="0"/>
              <a:contourClr>
                <a:srgbClr val="89FF8C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0" name="椭圆 159"/>
            <p:cNvSpPr>
              <a:spLocks/>
            </p:cNvSpPr>
            <p:nvPr/>
          </p:nvSpPr>
          <p:spPr>
            <a:xfrm rot="19388639">
              <a:off x="4776334" y="4463328"/>
              <a:ext cx="684000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" name="椭圆 160"/>
            <p:cNvSpPr>
              <a:spLocks noChangeAspect="1"/>
            </p:cNvSpPr>
            <p:nvPr/>
          </p:nvSpPr>
          <p:spPr>
            <a:xfrm>
              <a:off x="4888500" y="4512800"/>
              <a:ext cx="792000" cy="792000"/>
            </a:xfrm>
            <a:prstGeom prst="ellipse">
              <a:avLst/>
            </a:prstGeom>
            <a:gradFill flip="none" rotWithShape="1">
              <a:gsLst>
                <a:gs pos="10000">
                  <a:srgbClr val="6EFF01">
                    <a:alpha val="50000"/>
                  </a:srgbClr>
                </a:gs>
                <a:gs pos="7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2" name="组合 77"/>
          <p:cNvGrpSpPr>
            <a:grpSpLocks noChangeAspect="1"/>
          </p:cNvGrpSpPr>
          <p:nvPr/>
        </p:nvGrpSpPr>
        <p:grpSpPr>
          <a:xfrm>
            <a:off x="5320477" y="3835528"/>
            <a:ext cx="396002" cy="396000"/>
            <a:chOff x="4776334" y="4404800"/>
            <a:chExt cx="1012166" cy="1008000"/>
          </a:xfrm>
        </p:grpSpPr>
        <p:sp>
          <p:nvSpPr>
            <p:cNvPr id="163" name="Oval 2"/>
            <p:cNvSpPr>
              <a:spLocks noChangeAspect="1" noChangeArrowheads="1"/>
            </p:cNvSpPr>
            <p:nvPr/>
          </p:nvSpPr>
          <p:spPr bwMode="auto">
            <a:xfrm>
              <a:off x="4780500" y="4404800"/>
              <a:ext cx="1008000" cy="1008000"/>
            </a:xfrm>
            <a:prstGeom prst="ellipse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contourW="19050">
              <a:bevelT w="63500" h="63500" prst="convex"/>
              <a:bevelB w="0" h="0"/>
              <a:contourClr>
                <a:srgbClr val="89FF8C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lnSpc>
                  <a:spcPct val="140000"/>
                </a:lnSpc>
                <a:buClr>
                  <a:srgbClr val="FF0000"/>
                </a:buClr>
                <a:buSzPct val="70000"/>
                <a:defRPr/>
              </a:pPr>
              <a:r>
                <a:rPr lang="fr-FR" altLang="zh-CN" sz="1600" b="1" kern="0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V</a:t>
              </a:r>
              <a:endParaRPr lang="fr-FR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4" name="椭圆 163"/>
            <p:cNvSpPr>
              <a:spLocks/>
            </p:cNvSpPr>
            <p:nvPr/>
          </p:nvSpPr>
          <p:spPr>
            <a:xfrm rot="19388639">
              <a:off x="4776334" y="4463328"/>
              <a:ext cx="684000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6" name="组合 48"/>
          <p:cNvGrpSpPr>
            <a:grpSpLocks noChangeAspect="1"/>
          </p:cNvGrpSpPr>
          <p:nvPr/>
        </p:nvGrpSpPr>
        <p:grpSpPr>
          <a:xfrm>
            <a:off x="4977688" y="2864545"/>
            <a:ext cx="576002" cy="576000"/>
            <a:chOff x="4776334" y="4404800"/>
            <a:chExt cx="1012166" cy="1008000"/>
          </a:xfrm>
        </p:grpSpPr>
        <p:sp>
          <p:nvSpPr>
            <p:cNvPr id="167" name="Oval 2"/>
            <p:cNvSpPr>
              <a:spLocks noChangeAspect="1" noChangeArrowheads="1"/>
            </p:cNvSpPr>
            <p:nvPr/>
          </p:nvSpPr>
          <p:spPr bwMode="auto">
            <a:xfrm>
              <a:off x="4780501" y="4404800"/>
              <a:ext cx="1007999" cy="1008000"/>
            </a:xfrm>
            <a:prstGeom prst="ellipse">
              <a:avLst/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contourW="19050">
              <a:bevelT w="63500" h="63500" prst="convex"/>
              <a:bevelB w="0" h="0"/>
              <a:contourClr>
                <a:srgbClr val="89FF8C"/>
              </a:contourClr>
            </a:sp3d>
          </p:spPr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1600" b="1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椭圆 167"/>
            <p:cNvSpPr>
              <a:spLocks/>
            </p:cNvSpPr>
            <p:nvPr/>
          </p:nvSpPr>
          <p:spPr>
            <a:xfrm rot="19388639">
              <a:off x="4776334" y="4463328"/>
              <a:ext cx="684000" cy="4680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5000">
                  <a:srgbClr val="FFFFFF">
                    <a:alpha val="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" name="椭圆 168"/>
            <p:cNvSpPr>
              <a:spLocks noChangeAspect="1"/>
            </p:cNvSpPr>
            <p:nvPr/>
          </p:nvSpPr>
          <p:spPr>
            <a:xfrm>
              <a:off x="4888502" y="4512802"/>
              <a:ext cx="792000" cy="792000"/>
            </a:xfrm>
            <a:prstGeom prst="ellipse">
              <a:avLst/>
            </a:prstGeom>
            <a:gradFill flip="none" rotWithShape="1">
              <a:gsLst>
                <a:gs pos="10000">
                  <a:srgbClr val="6EFF01">
                    <a:alpha val="50000"/>
                  </a:srgbClr>
                </a:gs>
                <a:gs pos="7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kern="0" dirty="0" smtClean="0">
                  <a:solidFill>
                    <a:srgbClr val="FFFFFF"/>
                  </a:solidFill>
                  <a:latin typeface="Arial"/>
                </a:rPr>
                <a:t>d</a:t>
              </a:r>
              <a:endParaRPr lang="zh-CN" altLang="en-US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70" name="TextBox 146"/>
          <p:cNvSpPr txBox="1">
            <a:spLocks noChangeArrowheads="1"/>
          </p:cNvSpPr>
          <p:nvPr/>
        </p:nvSpPr>
        <p:spPr bwMode="auto">
          <a:xfrm>
            <a:off x="5588636" y="1955103"/>
            <a:ext cx="10469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3450">
              <a:defRPr/>
            </a:pPr>
            <a:r>
              <a:rPr lang="en-US" altLang="zh-CN" sz="1500" b="1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Sampling size?</a:t>
            </a:r>
            <a:endParaRPr lang="en-US" altLang="zh-CN" sz="15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1" name="TextBox 146"/>
          <p:cNvSpPr txBox="1">
            <a:spLocks noChangeArrowheads="1"/>
          </p:cNvSpPr>
          <p:nvPr/>
        </p:nvSpPr>
        <p:spPr bwMode="auto">
          <a:xfrm>
            <a:off x="7972743" y="1561741"/>
            <a:ext cx="104696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33450">
              <a:defRPr/>
            </a:pPr>
            <a:r>
              <a:rPr lang="en-US" altLang="zh-CN" sz="1600" b="1" kern="0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Sampling scheme?</a:t>
            </a:r>
            <a:endParaRPr lang="en-US" altLang="zh-CN" sz="1600" b="1" kern="0" dirty="0">
              <a:solidFill>
                <a:schemeClr val="bg1"/>
              </a:solidFill>
              <a:latin typeface="Times New Roman"/>
              <a:ea typeface="微软雅黑" pitchFamily="34" charset="-122"/>
              <a:cs typeface="Times New Roman"/>
            </a:endParaRPr>
          </a:p>
        </p:txBody>
      </p:sp>
      <p:sp>
        <p:nvSpPr>
          <p:cNvPr id="172" name="TextBox 146"/>
          <p:cNvSpPr txBox="1">
            <a:spLocks noChangeArrowheads="1"/>
          </p:cNvSpPr>
          <p:nvPr/>
        </p:nvSpPr>
        <p:spPr bwMode="auto">
          <a:xfrm>
            <a:off x="3170569" y="3384769"/>
            <a:ext cx="689022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>
            <a:spAutoFit/>
          </a:bodyPr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lang="en-US" altLang="zh-CN" sz="2000" b="1" kern="0" dirty="0" smtClean="0">
                <a:solidFill>
                  <a:srgbClr val="FF0000"/>
                </a:solidFill>
                <a:latin typeface="Times New Roman"/>
                <a:ea typeface="微软雅黑" pitchFamily="34" charset="-122"/>
                <a:cs typeface="Times New Roman"/>
                <a:hlinkClick r:id="rId3"/>
              </a:rPr>
              <a:t>GA</a:t>
            </a:r>
            <a:endParaRPr lang="en-US" altLang="zh-CN" sz="2000" b="1" kern="0" dirty="0">
              <a:solidFill>
                <a:srgbClr val="FF0000"/>
              </a:solidFill>
              <a:latin typeface="Times New Roman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37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9" descr="C:\Documents and Settings\Administrator\桌面\3D Character (2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520" y="674694"/>
            <a:ext cx="7992888" cy="5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ctr" rotWithShape="0">
              <a:srgbClr val="000000">
                <a:alpha val="39999"/>
              </a:srgbClr>
            </a:outerShdw>
          </a:effec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 rot="1528833">
            <a:off x="1900110" y="2783268"/>
            <a:ext cx="35135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kern="0" dirty="0" smtClean="0">
                <a:solidFill>
                  <a:schemeClr val="accent6"/>
                </a:solidFill>
                <a:latin typeface="Times New Roman"/>
                <a:ea typeface="微软雅黑" pitchFamily="34" charset="-122"/>
                <a:cs typeface="Times New Roman"/>
              </a:rPr>
              <a:t>Stratified random sampling?</a:t>
            </a:r>
            <a:endParaRPr lang="zh-CN" altLang="en-US" sz="2000" b="1" kern="0" dirty="0">
              <a:solidFill>
                <a:schemeClr val="accent6"/>
              </a:solidFill>
              <a:latin typeface="Times New Roman"/>
              <a:ea typeface="微软雅黑" pitchFamily="34" charset="-122"/>
              <a:cs typeface="Times New Roman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 rot="2709523">
            <a:off x="2819626" y="2081549"/>
            <a:ext cx="3574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kern="0" dirty="0" smtClean="0">
                <a:solidFill>
                  <a:srgbClr val="70AD47"/>
                </a:solidFill>
                <a:latin typeface="Times New Roman"/>
                <a:ea typeface="微软雅黑" pitchFamily="34" charset="-122"/>
                <a:cs typeface="Times New Roman"/>
              </a:rPr>
              <a:t>Simple random sampling? </a:t>
            </a:r>
            <a:endParaRPr lang="zh-CN" altLang="en-US" sz="2000" b="1" kern="0" dirty="0">
              <a:solidFill>
                <a:srgbClr val="70AD47"/>
              </a:solidFill>
              <a:latin typeface="Times New Roman"/>
              <a:ea typeface="微软雅黑" pitchFamily="34" charset="-122"/>
              <a:cs typeface="Times New Roman"/>
            </a:endParaRPr>
          </a:p>
        </p:txBody>
      </p:sp>
      <p:sp>
        <p:nvSpPr>
          <p:cNvPr id="28" name="TextBox 8"/>
          <p:cNvSpPr txBox="1">
            <a:spLocks noChangeArrowheads="1"/>
          </p:cNvSpPr>
          <p:nvPr/>
        </p:nvSpPr>
        <p:spPr bwMode="auto">
          <a:xfrm rot="20609572">
            <a:off x="6038603" y="750807"/>
            <a:ext cx="492443" cy="33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kern="0" dirty="0" smtClean="0">
                <a:solidFill>
                  <a:srgbClr val="70AD47"/>
                </a:solidFill>
                <a:latin typeface="Times New Roman"/>
                <a:ea typeface="微软雅黑" pitchFamily="34" charset="-122"/>
                <a:cs typeface="Times New Roman"/>
              </a:rPr>
              <a:t>Quota sampling?</a:t>
            </a:r>
            <a:endParaRPr lang="zh-CN" altLang="en-US" sz="2000" b="1" kern="0" dirty="0">
              <a:solidFill>
                <a:srgbClr val="70AD47"/>
              </a:solidFill>
              <a:latin typeface="Times New Roman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627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27" grpId="0" autoUpdateAnimBg="0"/>
      <p:bldP spid="2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Vista-desktop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371486"/>
            <a:ext cx="2438400" cy="2438400"/>
          </a:xfrm>
          <a:prstGeom prst="rect">
            <a:avLst/>
          </a:prstGeom>
        </p:spPr>
      </p:pic>
      <p:pic>
        <p:nvPicPr>
          <p:cNvPr id="25" name="图片 24" descr="Vista-desktop-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972" y="2371486"/>
            <a:ext cx="2438400" cy="2438400"/>
          </a:xfrm>
          <a:prstGeom prst="rect">
            <a:avLst/>
          </a:prstGeom>
        </p:spPr>
      </p:pic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3400806" y="1426908"/>
            <a:ext cx="2357454" cy="4429156"/>
          </a:xfrm>
          <a:prstGeom prst="roundRect">
            <a:avLst>
              <a:gd name="adj" fmla="val 11741"/>
            </a:avLst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6136088" y="1376108"/>
            <a:ext cx="2357454" cy="4429156"/>
          </a:xfrm>
          <a:prstGeom prst="roundRect">
            <a:avLst>
              <a:gd name="adj" fmla="val 11741"/>
            </a:avLst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189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altLang="zh-CN" sz="16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87"/>
          <p:cNvSpPr>
            <a:spLocks noChangeArrowheads="1"/>
          </p:cNvSpPr>
          <p:nvPr/>
        </p:nvSpPr>
        <p:spPr bwMode="auto">
          <a:xfrm>
            <a:off x="3454398" y="1388533"/>
            <a:ext cx="238480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u="sng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Stratified </a:t>
            </a:r>
            <a:r>
              <a:rPr lang="en-US" altLang="zh-CN" sz="1600" b="1" u="sng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Random </a:t>
            </a:r>
            <a:r>
              <a:rPr lang="en-US" altLang="zh-CN" sz="1600" b="1" u="sng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Sampling</a:t>
            </a:r>
            <a:r>
              <a:rPr lang="en-US" altLang="zh-CN" sz="1600" b="1" u="sng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: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1. Focus on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Important 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Subpopulations;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endParaRPr lang="en-US" altLang="zh-CN" sz="1600" b="1" dirty="0" smtClean="0">
              <a:solidFill>
                <a:schemeClr val="bg1"/>
              </a:solidFill>
              <a:latin typeface="Times New Roman"/>
              <a:ea typeface="微软雅黑" pitchFamily="34" charset="-122"/>
              <a:cs typeface="Times New Roman"/>
            </a:endParaRP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2.Ensures that the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estimates can be made with  equal accuracy and statistical power in different groups;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endParaRPr lang="en-US" altLang="zh-CN" sz="1600" b="1" dirty="0" smtClean="0">
              <a:solidFill>
                <a:schemeClr val="bg1"/>
              </a:solidFill>
              <a:latin typeface="Times New Roman"/>
              <a:ea typeface="微软雅黑" pitchFamily="34" charset="-122"/>
              <a:cs typeface="Times New Roman"/>
            </a:endParaRP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3.More manageable because I can use different techniques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for different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/>
                <a:ea typeface="微软雅黑" pitchFamily="34" charset="-122"/>
                <a:cs typeface="Times New Roman"/>
              </a:rPr>
              <a:t>subpopulations.</a:t>
            </a:r>
          </a:p>
          <a:p>
            <a:pPr algn="just"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 </a:t>
            </a:r>
          </a:p>
          <a:p>
            <a:pPr algn="just" eaLnBrk="0" fontAlgn="ctr" hangingPunct="0">
              <a:buClr>
                <a:srgbClr val="FF0000"/>
              </a:buClr>
              <a:buSzPct val="70000"/>
            </a:pPr>
            <a:endParaRPr lang="en-US" altLang="zh-CN" sz="1600" b="1" dirty="0" smtClean="0">
              <a:solidFill>
                <a:schemeClr val="bg1"/>
              </a:solidFill>
              <a:latin typeface="Times New Roman"/>
              <a:ea typeface="微软雅黑" pitchFamily="34" charset="-122"/>
              <a:cs typeface="Times New Roman"/>
            </a:endParaRPr>
          </a:p>
          <a:p>
            <a:pPr algn="just" eaLnBrk="0" fontAlgn="ctr" hangingPunct="0">
              <a:buClr>
                <a:srgbClr val="FF0000"/>
              </a:buClr>
              <a:buSzPct val="70000"/>
            </a:pPr>
            <a:endParaRPr lang="zh-CN" altLang="en-US" sz="1600" b="1" dirty="0">
              <a:solidFill>
                <a:schemeClr val="bg1"/>
              </a:solidFill>
              <a:latin typeface="Times New Roman"/>
              <a:ea typeface="微软雅黑" pitchFamily="34" charset="-122"/>
              <a:cs typeface="Times New Roman"/>
            </a:endParaRPr>
          </a:p>
        </p:txBody>
      </p:sp>
      <p:sp>
        <p:nvSpPr>
          <p:cNvPr id="29" name="矩形 87"/>
          <p:cNvSpPr>
            <a:spLocks noChangeArrowheads="1"/>
          </p:cNvSpPr>
          <p:nvPr/>
        </p:nvSpPr>
        <p:spPr bwMode="auto">
          <a:xfrm>
            <a:off x="6282267" y="1981200"/>
            <a:ext cx="2015066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u="sng" dirty="0" smtClean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SRS: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D</a:t>
            </a:r>
            <a:r>
              <a:rPr lang="en-US" altLang="zh-CN" sz="1600" b="1" dirty="0" smtClean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oesn’t provide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Subsamples of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t</a:t>
            </a:r>
            <a:r>
              <a:rPr lang="en-US" altLang="zh-CN" sz="1600" b="1" dirty="0" smtClean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he population.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endParaRPr lang="en-US" altLang="zh-CN" sz="1600" b="1" dirty="0" smtClean="0">
              <a:solidFill>
                <a:srgbClr val="000000"/>
              </a:solidFill>
              <a:latin typeface="Times New Roman"/>
              <a:ea typeface="微软雅黑" pitchFamily="34" charset="-122"/>
              <a:cs typeface="Times New Roman"/>
            </a:endParaRP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u="sng" dirty="0" smtClean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Quota Sampling: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The samples are</a:t>
            </a:r>
          </a:p>
          <a:p>
            <a:pPr eaLnBrk="0" fontAlgn="ctr" hangingPunct="0">
              <a:buClr>
                <a:srgbClr val="FF0000"/>
              </a:buClr>
              <a:buSzPct val="70000"/>
            </a:pPr>
            <a:r>
              <a:rPr lang="en-US" altLang="zh-CN" sz="1600" b="1" dirty="0" smtClean="0">
                <a:solidFill>
                  <a:srgbClr val="000000"/>
                </a:solidFill>
                <a:latin typeface="Times New Roman"/>
                <a:ea typeface="微软雅黑" pitchFamily="34" charset="-122"/>
                <a:cs typeface="Times New Roman"/>
              </a:rPr>
              <a:t>biased because not all of the observations have a chance  of selection.</a:t>
            </a:r>
            <a:endParaRPr lang="zh-CN" altLang="en-US" sz="1600" b="1" dirty="0">
              <a:solidFill>
                <a:srgbClr val="000000"/>
              </a:solidFill>
              <a:latin typeface="Times New Roman"/>
              <a:ea typeface="微软雅黑" pitchFamily="34" charset="-122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68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 29"/>
          <p:cNvSpPr>
            <a:spLocks noChangeShapeType="1"/>
          </p:cNvSpPr>
          <p:nvPr/>
        </p:nvSpPr>
        <p:spPr bwMode="gray">
          <a:xfrm flipH="1">
            <a:off x="1631504" y="6225952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0" name="Line 30"/>
          <p:cNvSpPr>
            <a:spLocks noChangeShapeType="1"/>
          </p:cNvSpPr>
          <p:nvPr/>
        </p:nvSpPr>
        <p:spPr bwMode="gray">
          <a:xfrm flipH="1">
            <a:off x="1631504" y="3787552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1" name="AutoShape 31"/>
          <p:cNvSpPr>
            <a:spLocks noChangeArrowheads="1"/>
          </p:cNvSpPr>
          <p:nvPr/>
        </p:nvSpPr>
        <p:spPr bwMode="gray">
          <a:xfrm>
            <a:off x="3245992" y="3368452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66B1CC"/>
              </a:gs>
              <a:gs pos="100000">
                <a:srgbClr val="66B1CC">
                  <a:gamma/>
                  <a:shade val="72941"/>
                  <a:invGamma/>
                </a:srgbClr>
              </a:gs>
            </a:gsLst>
            <a:lin ang="5400000" scaled="1"/>
          </a:gradFill>
          <a:ln w="9525">
            <a:solidFill>
              <a:srgbClr val="66B1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2" name="AutoShape 32"/>
          <p:cNvSpPr>
            <a:spLocks noChangeArrowheads="1"/>
          </p:cNvSpPr>
          <p:nvPr/>
        </p:nvSpPr>
        <p:spPr bwMode="gray">
          <a:xfrm>
            <a:off x="4069904" y="4092352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66B1CC"/>
              </a:gs>
              <a:gs pos="100000">
                <a:srgbClr val="66B1CC">
                  <a:gamma/>
                  <a:shade val="54118"/>
                  <a:invGamma/>
                </a:srgbClr>
              </a:gs>
            </a:gsLst>
            <a:lin ang="5400000" scaled="1"/>
          </a:gradFill>
          <a:ln w="9525">
            <a:solidFill>
              <a:srgbClr val="66B1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3" name="AutoShape 33"/>
          <p:cNvSpPr>
            <a:spLocks noChangeArrowheads="1"/>
          </p:cNvSpPr>
          <p:nvPr/>
        </p:nvSpPr>
        <p:spPr bwMode="gray">
          <a:xfrm>
            <a:off x="4539804" y="5155977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66B1CC"/>
              </a:gs>
              <a:gs pos="100000">
                <a:srgbClr val="66B1CC">
                  <a:gamma/>
                  <a:shade val="19216"/>
                  <a:invGamma/>
                </a:srgbClr>
              </a:gs>
            </a:gsLst>
            <a:lin ang="5400000" scaled="1"/>
          </a:gradFill>
          <a:ln w="9525">
            <a:solidFill>
              <a:srgbClr val="66B1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4" name="Line 34"/>
          <p:cNvSpPr>
            <a:spLocks noChangeShapeType="1"/>
          </p:cNvSpPr>
          <p:nvPr/>
        </p:nvSpPr>
        <p:spPr bwMode="gray">
          <a:xfrm flipH="1">
            <a:off x="1631504" y="3576416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5" name="Line 35"/>
          <p:cNvSpPr>
            <a:spLocks noChangeShapeType="1"/>
          </p:cNvSpPr>
          <p:nvPr/>
        </p:nvSpPr>
        <p:spPr bwMode="gray">
          <a:xfrm flipH="1">
            <a:off x="1631504" y="5306790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6" name="Line 36"/>
          <p:cNvSpPr>
            <a:spLocks noChangeShapeType="1"/>
          </p:cNvSpPr>
          <p:nvPr/>
        </p:nvSpPr>
        <p:spPr bwMode="gray">
          <a:xfrm flipH="1">
            <a:off x="1631504" y="2068290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7" name="Line 37"/>
          <p:cNvSpPr>
            <a:spLocks noChangeShapeType="1"/>
          </p:cNvSpPr>
          <p:nvPr/>
        </p:nvSpPr>
        <p:spPr bwMode="gray">
          <a:xfrm flipH="1">
            <a:off x="1631505" y="3395440"/>
            <a:ext cx="2309813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8" name="Line 38"/>
          <p:cNvSpPr>
            <a:spLocks noChangeShapeType="1"/>
          </p:cNvSpPr>
          <p:nvPr/>
        </p:nvSpPr>
        <p:spPr bwMode="gray">
          <a:xfrm flipH="1">
            <a:off x="1631504" y="4662266"/>
            <a:ext cx="2846388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9" name="Line 39"/>
          <p:cNvSpPr>
            <a:spLocks noChangeShapeType="1"/>
          </p:cNvSpPr>
          <p:nvPr/>
        </p:nvSpPr>
        <p:spPr bwMode="gray">
          <a:xfrm flipH="1">
            <a:off x="1631504" y="5708428"/>
            <a:ext cx="3867150" cy="746125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30" name="Group 40"/>
          <p:cNvGrpSpPr>
            <a:grpSpLocks/>
          </p:cNvGrpSpPr>
          <p:nvPr/>
        </p:nvGrpSpPr>
        <p:grpSpPr bwMode="auto">
          <a:xfrm>
            <a:off x="1631504" y="4320952"/>
            <a:ext cx="2514600" cy="2362200"/>
            <a:chOff x="0" y="2654"/>
            <a:chExt cx="1592" cy="1522"/>
          </a:xfrm>
        </p:grpSpPr>
        <p:sp>
          <p:nvSpPr>
            <p:cNvPr id="131" name="Arc 41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Line 42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Arc 43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CBBC63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Arc 44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CBBC63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Text Box 45"/>
            <p:cNvSpPr txBox="1">
              <a:spLocks noChangeArrowheads="1"/>
            </p:cNvSpPr>
            <p:nvPr/>
          </p:nvSpPr>
          <p:spPr bwMode="gray">
            <a:xfrm>
              <a:off x="46" y="3373"/>
              <a:ext cx="1036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1" kern="0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ea typeface="宋体" charset="-122"/>
                </a:rPr>
                <a:t>Sample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altLang="zh-CN" sz="2000" b="1" kern="0" dirty="0" smtClean="0">
                  <a:solidFill>
                    <a:srgbClr val="080808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ea typeface="宋体" charset="-122"/>
                </a:rPr>
                <a:t>Size </a:t>
              </a:r>
              <a:endParaRPr lang="en-US" altLang="zh-CN" sz="2000" b="1" kern="0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宋体" charset="-122"/>
              </a:endParaRPr>
            </a:p>
          </p:txBody>
        </p:sp>
      </p:grpSp>
      <p:sp>
        <p:nvSpPr>
          <p:cNvPr id="136" name="Text Box 46"/>
          <p:cNvSpPr txBox="1">
            <a:spLocks noChangeArrowheads="1"/>
          </p:cNvSpPr>
          <p:nvPr/>
        </p:nvSpPr>
        <p:spPr bwMode="black">
          <a:xfrm>
            <a:off x="4000053" y="1196753"/>
            <a:ext cx="41279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FF00"/>
                </a:solidFill>
                <a:latin typeface="Times New Roman"/>
                <a:ea typeface="宋体" charset="-122"/>
                <a:cs typeface="Times New Roman"/>
              </a:rPr>
              <a:t>d = 0.02*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/>
                <a:ea typeface="宋体" charset="-122"/>
                <a:cs typeface="Times New Roman"/>
              </a:rPr>
              <a:t>y</a:t>
            </a:r>
            <a:r>
              <a:rPr lang="en-US" altLang="zh-CN" sz="2800" b="1" baseline="-25000" dirty="0" err="1" smtClean="0">
                <a:solidFill>
                  <a:srgbClr val="FFFF00"/>
                </a:solidFill>
                <a:latin typeface="Times New Roman"/>
                <a:ea typeface="宋体" charset="-122"/>
                <a:cs typeface="Times New Roman"/>
              </a:rPr>
              <a:t>u</a:t>
            </a:r>
            <a:r>
              <a:rPr lang="en-US" altLang="zh-CN" sz="2800" b="1" baseline="-25000" dirty="0" smtClean="0">
                <a:solidFill>
                  <a:srgbClr val="FFFF00"/>
                </a:solidFill>
                <a:latin typeface="Times New Roman"/>
                <a:ea typeface="宋体" charset="-122"/>
                <a:cs typeface="Times New Roman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/>
                <a:ea typeface="宋体" charset="-122"/>
                <a:cs typeface="Times New Roman"/>
              </a:rPr>
              <a:t>= 5.62</a:t>
            </a:r>
            <a:endParaRPr lang="en-US" altLang="zh-CN" sz="2800" b="1" baseline="-25000" dirty="0">
              <a:solidFill>
                <a:srgbClr val="FFFF00"/>
              </a:solidFill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137" name="Text Box 47"/>
          <p:cNvSpPr txBox="1">
            <a:spLocks noChangeArrowheads="1"/>
          </p:cNvSpPr>
          <p:nvPr/>
        </p:nvSpPr>
        <p:spPr bwMode="black">
          <a:xfrm>
            <a:off x="4539802" y="2568352"/>
            <a:ext cx="3638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kern="0" dirty="0" smtClean="0">
                <a:solidFill>
                  <a:srgbClr val="66B1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charset="-122"/>
                <a:cs typeface="Times New Roman"/>
              </a:rPr>
              <a:t>Variance: S</a:t>
            </a:r>
            <a:r>
              <a:rPr lang="en-US" altLang="zh-CN" sz="2800" b="1" kern="0" baseline="30000" dirty="0" smtClean="0">
                <a:solidFill>
                  <a:srgbClr val="66B1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charset="-122"/>
                <a:cs typeface="Times New Roman"/>
              </a:rPr>
              <a:t>2</a:t>
            </a:r>
            <a:r>
              <a:rPr lang="en-US" altLang="zh-CN" sz="2800" b="1" kern="0" dirty="0" smtClean="0">
                <a:solidFill>
                  <a:srgbClr val="66B1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charset="-122"/>
                <a:cs typeface="Times New Roman"/>
              </a:rPr>
              <a:t> = 4756.77</a:t>
            </a:r>
            <a:endParaRPr lang="en-US" altLang="zh-CN" sz="2800" b="1" kern="0" baseline="30000" dirty="0">
              <a:solidFill>
                <a:srgbClr val="66B1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138" name="Text Box 48"/>
          <p:cNvSpPr txBox="1">
            <a:spLocks noChangeArrowheads="1"/>
          </p:cNvSpPr>
          <p:nvPr/>
        </p:nvSpPr>
        <p:spPr bwMode="black">
          <a:xfrm>
            <a:off x="5055742" y="3787552"/>
            <a:ext cx="1892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kern="0" dirty="0" smtClean="0">
                <a:solidFill>
                  <a:srgbClr val="7D94F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charset="-122"/>
                <a:cs typeface="Times New Roman"/>
              </a:rPr>
              <a:t>Other Info</a:t>
            </a:r>
            <a:endParaRPr lang="en-US" altLang="zh-CN" sz="2800" b="1" kern="0" dirty="0">
              <a:solidFill>
                <a:srgbClr val="7D94F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139" name="Text Box 49"/>
          <p:cNvSpPr txBox="1">
            <a:spLocks noChangeArrowheads="1"/>
          </p:cNvSpPr>
          <p:nvPr/>
        </p:nvSpPr>
        <p:spPr bwMode="black">
          <a:xfrm>
            <a:off x="6111428" y="4930552"/>
            <a:ext cx="52508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kern="0" dirty="0" smtClean="0">
                <a:solidFill>
                  <a:srgbClr val="C8541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ea typeface="宋体" charset="-122"/>
                <a:cs typeface="Times New Roman"/>
              </a:rPr>
              <a:t>Sample size n = 139.97   (140) </a:t>
            </a:r>
            <a:endParaRPr lang="en-US" altLang="zh-CN" sz="2800" b="1" kern="0" dirty="0">
              <a:solidFill>
                <a:srgbClr val="C8541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140" name="AutoShape 50"/>
          <p:cNvSpPr>
            <a:spLocks noChangeArrowheads="1"/>
          </p:cNvSpPr>
          <p:nvPr/>
        </p:nvSpPr>
        <p:spPr bwMode="gray">
          <a:xfrm>
            <a:off x="5457380" y="531790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C85414"/>
              </a:gs>
              <a:gs pos="100000">
                <a:srgbClr val="C85414">
                  <a:gamma/>
                  <a:shade val="50980"/>
                  <a:invGamma/>
                </a:srgb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1" name="Text Box 51"/>
          <p:cNvSpPr txBox="1">
            <a:spLocks noChangeArrowheads="1"/>
          </p:cNvSpPr>
          <p:nvPr/>
        </p:nvSpPr>
        <p:spPr bwMode="black">
          <a:xfrm>
            <a:off x="4287920" y="1646544"/>
            <a:ext cx="63292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rgbClr val="000000"/>
                </a:solidFill>
                <a:ea typeface="宋体" charset="-122"/>
              </a:rPr>
              <a:t>The refugee center staff told me that their desired precision is that the point estimate of mean sessions of a day in a week is within 2% of the mean sessions in a day. </a:t>
            </a:r>
            <a:endParaRPr lang="en-US" altLang="zh-CN" b="1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42" name="Text Box 52"/>
          <p:cNvSpPr txBox="1">
            <a:spLocks noChangeArrowheads="1"/>
          </p:cNvSpPr>
          <p:nvPr/>
        </p:nvSpPr>
        <p:spPr bwMode="black">
          <a:xfrm>
            <a:off x="4704376" y="3176364"/>
            <a:ext cx="43888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b="1" dirty="0" smtClean="0">
                <a:latin typeface="Times New Roman"/>
                <a:ea typeface="宋体" charset="-122"/>
                <a:cs typeface="Times New Roman"/>
              </a:rPr>
              <a:t>Since I can request the population data, </a:t>
            </a:r>
            <a:endParaRPr lang="en-US" altLang="zh-CN" b="1" dirty="0"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143" name="Text Box 53"/>
          <p:cNvSpPr txBox="1">
            <a:spLocks noChangeArrowheads="1"/>
          </p:cNvSpPr>
          <p:nvPr/>
        </p:nvSpPr>
        <p:spPr bwMode="black">
          <a:xfrm>
            <a:off x="5474843" y="4381807"/>
            <a:ext cx="47698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 charset="-122"/>
                <a:cs typeface="Times New Roman"/>
              </a:rPr>
              <a:t>Population size N=183, Population mean </a:t>
            </a:r>
            <a:r>
              <a:rPr lang="en-US" altLang="zh-CN" b="1" dirty="0" err="1" smtClean="0">
                <a:solidFill>
                  <a:srgbClr val="000000"/>
                </a:solidFill>
                <a:latin typeface="Times New Roman"/>
                <a:ea typeface="宋体" charset="-122"/>
                <a:cs typeface="Times New Roman"/>
              </a:rPr>
              <a:t>y</a:t>
            </a:r>
            <a:r>
              <a:rPr lang="en-US" altLang="zh-CN" b="1" baseline="-25000" dirty="0" err="1" smtClean="0">
                <a:solidFill>
                  <a:srgbClr val="000000"/>
                </a:solidFill>
                <a:latin typeface="Times New Roman"/>
                <a:ea typeface="宋体" charset="-122"/>
                <a:cs typeface="Times New Roman"/>
              </a:rPr>
              <a:t>u</a:t>
            </a:r>
            <a:r>
              <a:rPr lang="en-US" altLang="zh-CN" b="1" dirty="0" smtClean="0">
                <a:solidFill>
                  <a:srgbClr val="000000"/>
                </a:solidFill>
                <a:latin typeface="Times New Roman"/>
                <a:ea typeface="宋体" charset="-122"/>
                <a:cs typeface="Times New Roman"/>
              </a:rPr>
              <a:t> =281.2, alpha=0.05. </a:t>
            </a:r>
            <a:endParaRPr lang="en-US" altLang="zh-CN" b="1" dirty="0">
              <a:solidFill>
                <a:srgbClr val="000000"/>
              </a:solidFill>
              <a:latin typeface="Times New Roman"/>
              <a:ea typeface="宋体" charset="-122"/>
              <a:cs typeface="Times New Roman"/>
            </a:endParaRPr>
          </a:p>
        </p:txBody>
      </p:sp>
      <p:sp>
        <p:nvSpPr>
          <p:cNvPr id="145" name="AutoShape 55"/>
          <p:cNvSpPr>
            <a:spLocks noChangeArrowheads="1"/>
          </p:cNvSpPr>
          <p:nvPr/>
        </p:nvSpPr>
        <p:spPr bwMode="gray">
          <a:xfrm>
            <a:off x="3326955" y="1531716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A6C701">
                  <a:gamma/>
                  <a:tint val="20000"/>
                  <a:invGamma/>
                </a:srgbClr>
              </a:gs>
              <a:gs pos="100000">
                <a:srgbClr val="A6C70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6" name="AutoShape 56"/>
          <p:cNvSpPr>
            <a:spLocks noChangeArrowheads="1"/>
          </p:cNvSpPr>
          <p:nvPr/>
        </p:nvSpPr>
        <p:spPr bwMode="gray">
          <a:xfrm>
            <a:off x="3812730" y="2896966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66B1CC">
                  <a:gamma/>
                  <a:tint val="28627"/>
                  <a:invGamma/>
                </a:srgbClr>
              </a:gs>
              <a:gs pos="100000">
                <a:srgbClr val="66B1CC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7" name="AutoShape 57"/>
          <p:cNvSpPr>
            <a:spLocks noChangeArrowheads="1"/>
          </p:cNvSpPr>
          <p:nvPr/>
        </p:nvSpPr>
        <p:spPr bwMode="gray">
          <a:xfrm>
            <a:off x="4408043" y="4208241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7D94F7"/>
              </a:gs>
              <a:gs pos="100000">
                <a:srgbClr val="7D94F7">
                  <a:gamma/>
                  <a:shade val="79216"/>
                  <a:invGamma/>
                </a:srgb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8" name="AutoShape 58"/>
          <p:cNvSpPr>
            <a:spLocks noChangeArrowheads="1"/>
          </p:cNvSpPr>
          <p:nvPr/>
        </p:nvSpPr>
        <p:spPr bwMode="gray">
          <a:xfrm>
            <a:off x="2166492" y="355736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66B1CC"/>
              </a:gs>
              <a:gs pos="100000">
                <a:srgbClr val="66B1CC">
                  <a:gamma/>
                  <a:shade val="72941"/>
                  <a:invGamma/>
                </a:srgbClr>
              </a:gs>
            </a:gsLst>
            <a:lin ang="5400000" scaled="1"/>
          </a:gradFill>
          <a:ln w="9525">
            <a:solidFill>
              <a:srgbClr val="66B1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49" name="AutoShape 59"/>
          <p:cNvSpPr>
            <a:spLocks noChangeArrowheads="1"/>
          </p:cNvSpPr>
          <p:nvPr/>
        </p:nvSpPr>
        <p:spPr bwMode="gray">
          <a:xfrm>
            <a:off x="4474717" y="6124352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rgbClr val="66B1CC"/>
              </a:gs>
              <a:gs pos="100000">
                <a:srgbClr val="66B1CC">
                  <a:gamma/>
                  <a:shade val="19216"/>
                  <a:invGamma/>
                </a:srgbClr>
              </a:gs>
            </a:gsLst>
            <a:lin ang="5400000" scaled="1"/>
          </a:gradFill>
          <a:ln w="9525">
            <a:solidFill>
              <a:srgbClr val="66B1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pic>
        <p:nvPicPr>
          <p:cNvPr id="2" name="图片 1" descr="Screen Shot 2016-12-05 at 18.16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32" y="3018367"/>
            <a:ext cx="1638300" cy="571500"/>
          </a:xfrm>
          <a:prstGeom prst="rect">
            <a:avLst/>
          </a:prstGeom>
        </p:spPr>
      </p:pic>
      <p:pic>
        <p:nvPicPr>
          <p:cNvPr id="3" name="图片 2" descr="Screen Shot 2016-12-05 at 18.29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3" y="5503334"/>
            <a:ext cx="26416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61"/>
          <p:cNvSpPr txBox="1">
            <a:spLocks noChangeArrowheads="1"/>
          </p:cNvSpPr>
          <p:nvPr/>
        </p:nvSpPr>
        <p:spPr bwMode="black">
          <a:xfrm>
            <a:off x="2339892" y="493274"/>
            <a:ext cx="8237537" cy="8890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kern="0" dirty="0" smtClean="0">
                <a:solidFill>
                  <a:srgbClr val="FFFFFF"/>
                </a:solidFill>
                <a:latin typeface="Times New Roman"/>
                <a:ea typeface="宋体" pitchFamily="2" charset="-122"/>
              </a:rPr>
              <a:t>Sampling Process</a:t>
            </a:r>
            <a:endParaRPr lang="en-US" altLang="zh-CN" kern="0" dirty="0">
              <a:solidFill>
                <a:srgbClr val="FFFFFF"/>
              </a:solidFill>
              <a:latin typeface="Times New Roman"/>
              <a:ea typeface="宋体" pitchFamily="2" charset="-122"/>
            </a:endParaRPr>
          </a:p>
        </p:txBody>
      </p:sp>
      <p:sp>
        <p:nvSpPr>
          <p:cNvPr id="60" name="Freeform 4"/>
          <p:cNvSpPr>
            <a:spLocks/>
          </p:cNvSpPr>
          <p:nvPr/>
        </p:nvSpPr>
        <p:spPr bwMode="gray">
          <a:xfrm>
            <a:off x="5088973" y="4287824"/>
            <a:ext cx="2466975" cy="771525"/>
          </a:xfrm>
          <a:custGeom>
            <a:avLst/>
            <a:gdLst>
              <a:gd name="T0" fmla="*/ 385 w 1717"/>
              <a:gd name="T1" fmla="*/ 102 h 484"/>
              <a:gd name="T2" fmla="*/ 421 w 1717"/>
              <a:gd name="T3" fmla="*/ 421 h 484"/>
              <a:gd name="T4" fmla="*/ 402 w 1717"/>
              <a:gd name="T5" fmla="*/ 395 h 484"/>
              <a:gd name="T6" fmla="*/ 376 w 1717"/>
              <a:gd name="T7" fmla="*/ 429 h 484"/>
              <a:gd name="T8" fmla="*/ 349 w 1717"/>
              <a:gd name="T9" fmla="*/ 459 h 484"/>
              <a:gd name="T10" fmla="*/ 316 w 1717"/>
              <a:gd name="T11" fmla="*/ 484 h 484"/>
              <a:gd name="T12" fmla="*/ 291 w 1717"/>
              <a:gd name="T13" fmla="*/ 498 h 484"/>
              <a:gd name="T14" fmla="*/ 264 w 1717"/>
              <a:gd name="T15" fmla="*/ 505 h 484"/>
              <a:gd name="T16" fmla="*/ 238 w 1717"/>
              <a:gd name="T17" fmla="*/ 505 h 484"/>
              <a:gd name="T18" fmla="*/ 208 w 1717"/>
              <a:gd name="T19" fmla="*/ 494 h 484"/>
              <a:gd name="T20" fmla="*/ 174 w 1717"/>
              <a:gd name="T21" fmla="*/ 465 h 484"/>
              <a:gd name="T22" fmla="*/ 144 w 1717"/>
              <a:gd name="T23" fmla="*/ 433 h 484"/>
              <a:gd name="T24" fmla="*/ 118 w 1717"/>
              <a:gd name="T25" fmla="*/ 399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99 h 484"/>
              <a:gd name="T32" fmla="*/ 28 w 1717"/>
              <a:gd name="T33" fmla="*/ 145 h 484"/>
              <a:gd name="T34" fmla="*/ 0 w 1717"/>
              <a:gd name="T35" fmla="*/ 0 h 484"/>
              <a:gd name="T36" fmla="*/ 37 w 1717"/>
              <a:gd name="T37" fmla="*/ 137 h 484"/>
              <a:gd name="T38" fmla="*/ 60 w 1717"/>
              <a:gd name="T39" fmla="*/ 199 h 484"/>
              <a:gd name="T40" fmla="*/ 83 w 1717"/>
              <a:gd name="T41" fmla="*/ 244 h 484"/>
              <a:gd name="T42" fmla="*/ 108 w 1717"/>
              <a:gd name="T43" fmla="*/ 280 h 484"/>
              <a:gd name="T44" fmla="*/ 134 w 1717"/>
              <a:gd name="T45" fmla="*/ 306 h 484"/>
              <a:gd name="T46" fmla="*/ 157 w 1717"/>
              <a:gd name="T47" fmla="*/ 322 h 484"/>
              <a:gd name="T48" fmla="*/ 184 w 1717"/>
              <a:gd name="T49" fmla="*/ 331 h 484"/>
              <a:gd name="T50" fmla="*/ 208 w 1717"/>
              <a:gd name="T51" fmla="*/ 331 h 484"/>
              <a:gd name="T52" fmla="*/ 244 w 1717"/>
              <a:gd name="T53" fmla="*/ 324 h 484"/>
              <a:gd name="T54" fmla="*/ 272 w 1717"/>
              <a:gd name="T55" fmla="*/ 309 h 484"/>
              <a:gd name="T56" fmla="*/ 302 w 1717"/>
              <a:gd name="T57" fmla="*/ 287 h 484"/>
              <a:gd name="T58" fmla="*/ 332 w 1717"/>
              <a:gd name="T59" fmla="*/ 258 h 484"/>
              <a:gd name="T60" fmla="*/ 360 w 1717"/>
              <a:gd name="T61" fmla="*/ 222 h 484"/>
              <a:gd name="T62" fmla="*/ 391 w 1717"/>
              <a:gd name="T63" fmla="*/ 166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Freeform 5"/>
          <p:cNvSpPr>
            <a:spLocks/>
          </p:cNvSpPr>
          <p:nvPr/>
        </p:nvSpPr>
        <p:spPr bwMode="gray">
          <a:xfrm rot="3600000">
            <a:off x="3995713" y="4083036"/>
            <a:ext cx="2465388" cy="769938"/>
          </a:xfrm>
          <a:custGeom>
            <a:avLst/>
            <a:gdLst>
              <a:gd name="T0" fmla="*/ 382 w 1717"/>
              <a:gd name="T1" fmla="*/ 102 h 484"/>
              <a:gd name="T2" fmla="*/ 417 w 1717"/>
              <a:gd name="T3" fmla="*/ 408 h 484"/>
              <a:gd name="T4" fmla="*/ 399 w 1717"/>
              <a:gd name="T5" fmla="*/ 382 h 484"/>
              <a:gd name="T6" fmla="*/ 373 w 1717"/>
              <a:gd name="T7" fmla="*/ 416 h 484"/>
              <a:gd name="T8" fmla="*/ 346 w 1717"/>
              <a:gd name="T9" fmla="*/ 446 h 484"/>
              <a:gd name="T10" fmla="*/ 314 w 1717"/>
              <a:gd name="T11" fmla="*/ 471 h 484"/>
              <a:gd name="T12" fmla="*/ 289 w 1717"/>
              <a:gd name="T13" fmla="*/ 485 h 484"/>
              <a:gd name="T14" fmla="*/ 262 w 1717"/>
              <a:gd name="T15" fmla="*/ 492 h 484"/>
              <a:gd name="T16" fmla="*/ 236 w 1717"/>
              <a:gd name="T17" fmla="*/ 492 h 484"/>
              <a:gd name="T18" fmla="*/ 208 w 1717"/>
              <a:gd name="T19" fmla="*/ 481 h 484"/>
              <a:gd name="T20" fmla="*/ 172 w 1717"/>
              <a:gd name="T21" fmla="*/ 452 h 484"/>
              <a:gd name="T22" fmla="*/ 143 w 1717"/>
              <a:gd name="T23" fmla="*/ 420 h 484"/>
              <a:gd name="T24" fmla="*/ 117 w 1717"/>
              <a:gd name="T25" fmla="*/ 386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86 h 484"/>
              <a:gd name="T32" fmla="*/ 28 w 1717"/>
              <a:gd name="T33" fmla="*/ 132 h 484"/>
              <a:gd name="T34" fmla="*/ 0 w 1717"/>
              <a:gd name="T35" fmla="*/ 0 h 484"/>
              <a:gd name="T36" fmla="*/ 36 w 1717"/>
              <a:gd name="T37" fmla="*/ 124 h 484"/>
              <a:gd name="T38" fmla="*/ 60 w 1717"/>
              <a:gd name="T39" fmla="*/ 186 h 484"/>
              <a:gd name="T40" fmla="*/ 82 w 1717"/>
              <a:gd name="T41" fmla="*/ 231 h 484"/>
              <a:gd name="T42" fmla="*/ 107 w 1717"/>
              <a:gd name="T43" fmla="*/ 280 h 484"/>
              <a:gd name="T44" fmla="*/ 132 w 1717"/>
              <a:gd name="T45" fmla="*/ 306 h 484"/>
              <a:gd name="T46" fmla="*/ 156 w 1717"/>
              <a:gd name="T47" fmla="*/ 322 h 484"/>
              <a:gd name="T48" fmla="*/ 183 w 1717"/>
              <a:gd name="T49" fmla="*/ 331 h 484"/>
              <a:gd name="T50" fmla="*/ 208 w 1717"/>
              <a:gd name="T51" fmla="*/ 331 h 484"/>
              <a:gd name="T52" fmla="*/ 241 w 1717"/>
              <a:gd name="T53" fmla="*/ 324 h 484"/>
              <a:gd name="T54" fmla="*/ 270 w 1717"/>
              <a:gd name="T55" fmla="*/ 309 h 484"/>
              <a:gd name="T56" fmla="*/ 299 w 1717"/>
              <a:gd name="T57" fmla="*/ 287 h 484"/>
              <a:gd name="T58" fmla="*/ 329 w 1717"/>
              <a:gd name="T59" fmla="*/ 258 h 484"/>
              <a:gd name="T60" fmla="*/ 358 w 1717"/>
              <a:gd name="T61" fmla="*/ 209 h 484"/>
              <a:gd name="T62" fmla="*/ 387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Freeform 6"/>
          <p:cNvSpPr>
            <a:spLocks/>
          </p:cNvSpPr>
          <p:nvPr/>
        </p:nvSpPr>
        <p:spPr bwMode="gray">
          <a:xfrm rot="7200000">
            <a:off x="3667100" y="2782873"/>
            <a:ext cx="2465388" cy="769938"/>
          </a:xfrm>
          <a:custGeom>
            <a:avLst/>
            <a:gdLst>
              <a:gd name="T0" fmla="*/ 382 w 1717"/>
              <a:gd name="T1" fmla="*/ 102 h 484"/>
              <a:gd name="T2" fmla="*/ 417 w 1717"/>
              <a:gd name="T3" fmla="*/ 408 h 484"/>
              <a:gd name="T4" fmla="*/ 399 w 1717"/>
              <a:gd name="T5" fmla="*/ 382 h 484"/>
              <a:gd name="T6" fmla="*/ 373 w 1717"/>
              <a:gd name="T7" fmla="*/ 416 h 484"/>
              <a:gd name="T8" fmla="*/ 346 w 1717"/>
              <a:gd name="T9" fmla="*/ 446 h 484"/>
              <a:gd name="T10" fmla="*/ 314 w 1717"/>
              <a:gd name="T11" fmla="*/ 471 h 484"/>
              <a:gd name="T12" fmla="*/ 289 w 1717"/>
              <a:gd name="T13" fmla="*/ 485 h 484"/>
              <a:gd name="T14" fmla="*/ 262 w 1717"/>
              <a:gd name="T15" fmla="*/ 492 h 484"/>
              <a:gd name="T16" fmla="*/ 236 w 1717"/>
              <a:gd name="T17" fmla="*/ 492 h 484"/>
              <a:gd name="T18" fmla="*/ 208 w 1717"/>
              <a:gd name="T19" fmla="*/ 481 h 484"/>
              <a:gd name="T20" fmla="*/ 172 w 1717"/>
              <a:gd name="T21" fmla="*/ 452 h 484"/>
              <a:gd name="T22" fmla="*/ 143 w 1717"/>
              <a:gd name="T23" fmla="*/ 420 h 484"/>
              <a:gd name="T24" fmla="*/ 117 w 1717"/>
              <a:gd name="T25" fmla="*/ 386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86 h 484"/>
              <a:gd name="T32" fmla="*/ 28 w 1717"/>
              <a:gd name="T33" fmla="*/ 132 h 484"/>
              <a:gd name="T34" fmla="*/ 0 w 1717"/>
              <a:gd name="T35" fmla="*/ 0 h 484"/>
              <a:gd name="T36" fmla="*/ 36 w 1717"/>
              <a:gd name="T37" fmla="*/ 124 h 484"/>
              <a:gd name="T38" fmla="*/ 60 w 1717"/>
              <a:gd name="T39" fmla="*/ 186 h 484"/>
              <a:gd name="T40" fmla="*/ 82 w 1717"/>
              <a:gd name="T41" fmla="*/ 231 h 484"/>
              <a:gd name="T42" fmla="*/ 107 w 1717"/>
              <a:gd name="T43" fmla="*/ 280 h 484"/>
              <a:gd name="T44" fmla="*/ 132 w 1717"/>
              <a:gd name="T45" fmla="*/ 306 h 484"/>
              <a:gd name="T46" fmla="*/ 156 w 1717"/>
              <a:gd name="T47" fmla="*/ 322 h 484"/>
              <a:gd name="T48" fmla="*/ 183 w 1717"/>
              <a:gd name="T49" fmla="*/ 331 h 484"/>
              <a:gd name="T50" fmla="*/ 208 w 1717"/>
              <a:gd name="T51" fmla="*/ 331 h 484"/>
              <a:gd name="T52" fmla="*/ 241 w 1717"/>
              <a:gd name="T53" fmla="*/ 324 h 484"/>
              <a:gd name="T54" fmla="*/ 270 w 1717"/>
              <a:gd name="T55" fmla="*/ 309 h 484"/>
              <a:gd name="T56" fmla="*/ 299 w 1717"/>
              <a:gd name="T57" fmla="*/ 287 h 484"/>
              <a:gd name="T58" fmla="*/ 329 w 1717"/>
              <a:gd name="T59" fmla="*/ 258 h 484"/>
              <a:gd name="T60" fmla="*/ 358 w 1717"/>
              <a:gd name="T61" fmla="*/ 209 h 484"/>
              <a:gd name="T62" fmla="*/ 387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Freeform 7"/>
          <p:cNvSpPr>
            <a:spLocks/>
          </p:cNvSpPr>
          <p:nvPr/>
        </p:nvSpPr>
        <p:spPr bwMode="gray">
          <a:xfrm rot="10800000">
            <a:off x="4290989" y="1909748"/>
            <a:ext cx="2466975" cy="769938"/>
          </a:xfrm>
          <a:custGeom>
            <a:avLst/>
            <a:gdLst>
              <a:gd name="T0" fmla="*/ 385 w 1717"/>
              <a:gd name="T1" fmla="*/ 102 h 484"/>
              <a:gd name="T2" fmla="*/ 421 w 1717"/>
              <a:gd name="T3" fmla="*/ 408 h 484"/>
              <a:gd name="T4" fmla="*/ 402 w 1717"/>
              <a:gd name="T5" fmla="*/ 382 h 484"/>
              <a:gd name="T6" fmla="*/ 376 w 1717"/>
              <a:gd name="T7" fmla="*/ 416 h 484"/>
              <a:gd name="T8" fmla="*/ 349 w 1717"/>
              <a:gd name="T9" fmla="*/ 446 h 484"/>
              <a:gd name="T10" fmla="*/ 316 w 1717"/>
              <a:gd name="T11" fmla="*/ 471 h 484"/>
              <a:gd name="T12" fmla="*/ 291 w 1717"/>
              <a:gd name="T13" fmla="*/ 485 h 484"/>
              <a:gd name="T14" fmla="*/ 264 w 1717"/>
              <a:gd name="T15" fmla="*/ 492 h 484"/>
              <a:gd name="T16" fmla="*/ 238 w 1717"/>
              <a:gd name="T17" fmla="*/ 492 h 484"/>
              <a:gd name="T18" fmla="*/ 208 w 1717"/>
              <a:gd name="T19" fmla="*/ 481 h 484"/>
              <a:gd name="T20" fmla="*/ 174 w 1717"/>
              <a:gd name="T21" fmla="*/ 452 h 484"/>
              <a:gd name="T22" fmla="*/ 144 w 1717"/>
              <a:gd name="T23" fmla="*/ 420 h 484"/>
              <a:gd name="T24" fmla="*/ 118 w 1717"/>
              <a:gd name="T25" fmla="*/ 386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86 h 484"/>
              <a:gd name="T32" fmla="*/ 28 w 1717"/>
              <a:gd name="T33" fmla="*/ 132 h 484"/>
              <a:gd name="T34" fmla="*/ 0 w 1717"/>
              <a:gd name="T35" fmla="*/ 0 h 484"/>
              <a:gd name="T36" fmla="*/ 37 w 1717"/>
              <a:gd name="T37" fmla="*/ 124 h 484"/>
              <a:gd name="T38" fmla="*/ 60 w 1717"/>
              <a:gd name="T39" fmla="*/ 186 h 484"/>
              <a:gd name="T40" fmla="*/ 83 w 1717"/>
              <a:gd name="T41" fmla="*/ 231 h 484"/>
              <a:gd name="T42" fmla="*/ 108 w 1717"/>
              <a:gd name="T43" fmla="*/ 280 h 484"/>
              <a:gd name="T44" fmla="*/ 134 w 1717"/>
              <a:gd name="T45" fmla="*/ 306 h 484"/>
              <a:gd name="T46" fmla="*/ 157 w 1717"/>
              <a:gd name="T47" fmla="*/ 322 h 484"/>
              <a:gd name="T48" fmla="*/ 184 w 1717"/>
              <a:gd name="T49" fmla="*/ 331 h 484"/>
              <a:gd name="T50" fmla="*/ 208 w 1717"/>
              <a:gd name="T51" fmla="*/ 331 h 484"/>
              <a:gd name="T52" fmla="*/ 244 w 1717"/>
              <a:gd name="T53" fmla="*/ 324 h 484"/>
              <a:gd name="T54" fmla="*/ 272 w 1717"/>
              <a:gd name="T55" fmla="*/ 309 h 484"/>
              <a:gd name="T56" fmla="*/ 302 w 1717"/>
              <a:gd name="T57" fmla="*/ 287 h 484"/>
              <a:gd name="T58" fmla="*/ 332 w 1717"/>
              <a:gd name="T59" fmla="*/ 258 h 484"/>
              <a:gd name="T60" fmla="*/ 360 w 1717"/>
              <a:gd name="T61" fmla="*/ 209 h 484"/>
              <a:gd name="T62" fmla="*/ 391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Freeform 8"/>
          <p:cNvSpPr>
            <a:spLocks/>
          </p:cNvSpPr>
          <p:nvPr/>
        </p:nvSpPr>
        <p:spPr bwMode="gray">
          <a:xfrm rot="14400000">
            <a:off x="5541938" y="2205023"/>
            <a:ext cx="2465388" cy="769938"/>
          </a:xfrm>
          <a:custGeom>
            <a:avLst/>
            <a:gdLst>
              <a:gd name="T0" fmla="*/ 382 w 1717"/>
              <a:gd name="T1" fmla="*/ 102 h 484"/>
              <a:gd name="T2" fmla="*/ 417 w 1717"/>
              <a:gd name="T3" fmla="*/ 408 h 484"/>
              <a:gd name="T4" fmla="*/ 399 w 1717"/>
              <a:gd name="T5" fmla="*/ 382 h 484"/>
              <a:gd name="T6" fmla="*/ 373 w 1717"/>
              <a:gd name="T7" fmla="*/ 416 h 484"/>
              <a:gd name="T8" fmla="*/ 346 w 1717"/>
              <a:gd name="T9" fmla="*/ 446 h 484"/>
              <a:gd name="T10" fmla="*/ 314 w 1717"/>
              <a:gd name="T11" fmla="*/ 471 h 484"/>
              <a:gd name="T12" fmla="*/ 289 w 1717"/>
              <a:gd name="T13" fmla="*/ 485 h 484"/>
              <a:gd name="T14" fmla="*/ 262 w 1717"/>
              <a:gd name="T15" fmla="*/ 492 h 484"/>
              <a:gd name="T16" fmla="*/ 236 w 1717"/>
              <a:gd name="T17" fmla="*/ 492 h 484"/>
              <a:gd name="T18" fmla="*/ 208 w 1717"/>
              <a:gd name="T19" fmla="*/ 481 h 484"/>
              <a:gd name="T20" fmla="*/ 172 w 1717"/>
              <a:gd name="T21" fmla="*/ 452 h 484"/>
              <a:gd name="T22" fmla="*/ 143 w 1717"/>
              <a:gd name="T23" fmla="*/ 420 h 484"/>
              <a:gd name="T24" fmla="*/ 117 w 1717"/>
              <a:gd name="T25" fmla="*/ 386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86 h 484"/>
              <a:gd name="T32" fmla="*/ 28 w 1717"/>
              <a:gd name="T33" fmla="*/ 132 h 484"/>
              <a:gd name="T34" fmla="*/ 0 w 1717"/>
              <a:gd name="T35" fmla="*/ 0 h 484"/>
              <a:gd name="T36" fmla="*/ 36 w 1717"/>
              <a:gd name="T37" fmla="*/ 124 h 484"/>
              <a:gd name="T38" fmla="*/ 60 w 1717"/>
              <a:gd name="T39" fmla="*/ 186 h 484"/>
              <a:gd name="T40" fmla="*/ 82 w 1717"/>
              <a:gd name="T41" fmla="*/ 231 h 484"/>
              <a:gd name="T42" fmla="*/ 107 w 1717"/>
              <a:gd name="T43" fmla="*/ 280 h 484"/>
              <a:gd name="T44" fmla="*/ 132 w 1717"/>
              <a:gd name="T45" fmla="*/ 306 h 484"/>
              <a:gd name="T46" fmla="*/ 156 w 1717"/>
              <a:gd name="T47" fmla="*/ 322 h 484"/>
              <a:gd name="T48" fmla="*/ 183 w 1717"/>
              <a:gd name="T49" fmla="*/ 331 h 484"/>
              <a:gd name="T50" fmla="*/ 208 w 1717"/>
              <a:gd name="T51" fmla="*/ 331 h 484"/>
              <a:gd name="T52" fmla="*/ 241 w 1717"/>
              <a:gd name="T53" fmla="*/ 324 h 484"/>
              <a:gd name="T54" fmla="*/ 270 w 1717"/>
              <a:gd name="T55" fmla="*/ 309 h 484"/>
              <a:gd name="T56" fmla="*/ 299 w 1717"/>
              <a:gd name="T57" fmla="*/ 287 h 484"/>
              <a:gd name="T58" fmla="*/ 329 w 1717"/>
              <a:gd name="T59" fmla="*/ 258 h 484"/>
              <a:gd name="T60" fmla="*/ 358 w 1717"/>
              <a:gd name="T61" fmla="*/ 209 h 484"/>
              <a:gd name="T62" fmla="*/ 387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Freeform 9"/>
          <p:cNvSpPr>
            <a:spLocks/>
          </p:cNvSpPr>
          <p:nvPr/>
        </p:nvSpPr>
        <p:spPr bwMode="gray">
          <a:xfrm rot="18000000">
            <a:off x="5990673" y="3013062"/>
            <a:ext cx="2466975" cy="771525"/>
          </a:xfrm>
          <a:custGeom>
            <a:avLst/>
            <a:gdLst>
              <a:gd name="T0" fmla="*/ 385 w 1717"/>
              <a:gd name="T1" fmla="*/ 102 h 484"/>
              <a:gd name="T2" fmla="*/ 421 w 1717"/>
              <a:gd name="T3" fmla="*/ 421 h 484"/>
              <a:gd name="T4" fmla="*/ 402 w 1717"/>
              <a:gd name="T5" fmla="*/ 395 h 484"/>
              <a:gd name="T6" fmla="*/ 376 w 1717"/>
              <a:gd name="T7" fmla="*/ 429 h 484"/>
              <a:gd name="T8" fmla="*/ 349 w 1717"/>
              <a:gd name="T9" fmla="*/ 459 h 484"/>
              <a:gd name="T10" fmla="*/ 316 w 1717"/>
              <a:gd name="T11" fmla="*/ 484 h 484"/>
              <a:gd name="T12" fmla="*/ 291 w 1717"/>
              <a:gd name="T13" fmla="*/ 498 h 484"/>
              <a:gd name="T14" fmla="*/ 264 w 1717"/>
              <a:gd name="T15" fmla="*/ 505 h 484"/>
              <a:gd name="T16" fmla="*/ 238 w 1717"/>
              <a:gd name="T17" fmla="*/ 505 h 484"/>
              <a:gd name="T18" fmla="*/ 208 w 1717"/>
              <a:gd name="T19" fmla="*/ 494 h 484"/>
              <a:gd name="T20" fmla="*/ 174 w 1717"/>
              <a:gd name="T21" fmla="*/ 465 h 484"/>
              <a:gd name="T22" fmla="*/ 144 w 1717"/>
              <a:gd name="T23" fmla="*/ 433 h 484"/>
              <a:gd name="T24" fmla="*/ 118 w 1717"/>
              <a:gd name="T25" fmla="*/ 399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99 h 484"/>
              <a:gd name="T32" fmla="*/ 28 w 1717"/>
              <a:gd name="T33" fmla="*/ 145 h 484"/>
              <a:gd name="T34" fmla="*/ 0 w 1717"/>
              <a:gd name="T35" fmla="*/ 0 h 484"/>
              <a:gd name="T36" fmla="*/ 37 w 1717"/>
              <a:gd name="T37" fmla="*/ 137 h 484"/>
              <a:gd name="T38" fmla="*/ 60 w 1717"/>
              <a:gd name="T39" fmla="*/ 199 h 484"/>
              <a:gd name="T40" fmla="*/ 83 w 1717"/>
              <a:gd name="T41" fmla="*/ 244 h 484"/>
              <a:gd name="T42" fmla="*/ 108 w 1717"/>
              <a:gd name="T43" fmla="*/ 280 h 484"/>
              <a:gd name="T44" fmla="*/ 134 w 1717"/>
              <a:gd name="T45" fmla="*/ 306 h 484"/>
              <a:gd name="T46" fmla="*/ 157 w 1717"/>
              <a:gd name="T47" fmla="*/ 322 h 484"/>
              <a:gd name="T48" fmla="*/ 184 w 1717"/>
              <a:gd name="T49" fmla="*/ 331 h 484"/>
              <a:gd name="T50" fmla="*/ 208 w 1717"/>
              <a:gd name="T51" fmla="*/ 331 h 484"/>
              <a:gd name="T52" fmla="*/ 244 w 1717"/>
              <a:gd name="T53" fmla="*/ 324 h 484"/>
              <a:gd name="T54" fmla="*/ 272 w 1717"/>
              <a:gd name="T55" fmla="*/ 309 h 484"/>
              <a:gd name="T56" fmla="*/ 302 w 1717"/>
              <a:gd name="T57" fmla="*/ 287 h 484"/>
              <a:gd name="T58" fmla="*/ 332 w 1717"/>
              <a:gd name="T59" fmla="*/ 258 h 484"/>
              <a:gd name="T60" fmla="*/ 360 w 1717"/>
              <a:gd name="T61" fmla="*/ 222 h 484"/>
              <a:gd name="T62" fmla="*/ 391 w 1717"/>
              <a:gd name="T63" fmla="*/ 166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7598099" y="4566713"/>
            <a:ext cx="10438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Fri</a:t>
            </a:r>
          </a:p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N5=20</a:t>
            </a:r>
            <a:endParaRPr kumimoji="1" lang="zh-CN" altLang="en-US" sz="2000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" name="Text Box 14"/>
          <p:cNvSpPr txBox="1">
            <a:spLocks noChangeArrowheads="1"/>
          </p:cNvSpPr>
          <p:nvPr/>
        </p:nvSpPr>
        <p:spPr bwMode="auto">
          <a:xfrm>
            <a:off x="7590691" y="1638821"/>
            <a:ext cx="10438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Sun</a:t>
            </a:r>
          </a:p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N7=20</a:t>
            </a:r>
            <a:endParaRPr kumimoji="1" lang="zh-CN" altLang="en-US" sz="2000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3127667" y="2500306"/>
            <a:ext cx="10438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Tue</a:t>
            </a:r>
          </a:p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N2=20</a:t>
            </a:r>
            <a:endParaRPr kumimoji="1" lang="zh-CN" altLang="en-US" sz="2000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3341980" y="4429132"/>
            <a:ext cx="10438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Wed</a:t>
            </a:r>
          </a:p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N3=20</a:t>
            </a:r>
            <a:endParaRPr kumimoji="1" lang="zh-CN" altLang="en-US" sz="2000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Text Box 17"/>
          <p:cNvSpPr txBox="1">
            <a:spLocks noChangeArrowheads="1"/>
          </p:cNvSpPr>
          <p:nvPr/>
        </p:nvSpPr>
        <p:spPr bwMode="auto">
          <a:xfrm>
            <a:off x="5953124" y="5429264"/>
            <a:ext cx="135732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Thu</a:t>
            </a:r>
          </a:p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N4=20</a:t>
            </a:r>
            <a:endParaRPr kumimoji="1" lang="zh-CN" altLang="en-US" sz="2000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4913617" y="1214422"/>
            <a:ext cx="104387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Mon</a:t>
            </a:r>
          </a:p>
          <a:p>
            <a:pPr algn="ctr" fontAlgn="ctr">
              <a:buClr>
                <a:srgbClr val="FF0000"/>
              </a:buClr>
              <a:buSzPct val="70000"/>
              <a:defRPr/>
            </a:pPr>
            <a:r>
              <a:rPr kumimoji="1" lang="en-US" altLang="zh-CN" sz="2000" b="1" dirty="0" smtClean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N1=20</a:t>
            </a:r>
            <a:endParaRPr kumimoji="1" lang="zh-CN" altLang="en-US" sz="2000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2" name="组合 57"/>
          <p:cNvGrpSpPr>
            <a:grpSpLocks/>
          </p:cNvGrpSpPr>
          <p:nvPr/>
        </p:nvGrpSpPr>
        <p:grpSpPr bwMode="auto">
          <a:xfrm>
            <a:off x="4881563" y="2571750"/>
            <a:ext cx="2184400" cy="1754188"/>
            <a:chOff x="995344" y="2329497"/>
            <a:chExt cx="1904726" cy="1529713"/>
          </a:xfrm>
        </p:grpSpPr>
        <p:grpSp>
          <p:nvGrpSpPr>
            <p:cNvPr id="73" name="组合 34"/>
            <p:cNvGrpSpPr>
              <a:grpSpLocks noChangeAspect="1"/>
            </p:cNvGrpSpPr>
            <p:nvPr/>
          </p:nvGrpSpPr>
          <p:grpSpPr bwMode="auto">
            <a:xfrm>
              <a:off x="1208640" y="2329497"/>
              <a:ext cx="1534566" cy="1529713"/>
              <a:chOff x="4776693" y="4404799"/>
              <a:chExt cx="1011805" cy="1008000"/>
            </a:xfrm>
          </p:grpSpPr>
          <p:sp>
            <p:nvSpPr>
              <p:cNvPr id="75" name="Oval 2"/>
              <p:cNvSpPr>
                <a:spLocks noChangeAspect="1" noChangeArrowheads="1"/>
              </p:cNvSpPr>
              <p:nvPr/>
            </p:nvSpPr>
            <p:spPr bwMode="auto">
              <a:xfrm>
                <a:off x="4780498" y="4404799"/>
                <a:ext cx="1008000" cy="100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DFF6"/>
                  </a:gs>
                  <a:gs pos="90000">
                    <a:srgbClr val="002774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225425" dist="38100" dir="5220000" algn="ctr">
                  <a:srgbClr val="000000">
                    <a:alpha val="33000"/>
                  </a:srgbClr>
                </a:outerShdw>
              </a:effectLst>
              <a:scene3d>
                <a:camera prst="orthographicFront"/>
                <a:lightRig rig="flat" dir="t"/>
              </a:scene3d>
              <a:sp3d contourW="19050">
                <a:bevelT prst="convex"/>
                <a:bevelB w="0" h="0"/>
                <a:contourClr>
                  <a:srgbClr val="AFEAFF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>
                <a:sp3d/>
              </a:bodyPr>
              <a:lstStyle/>
              <a:p>
                <a:pPr algn="ctr" eaLnBrk="0" fontAlgn="ctr" hangingPunct="0">
                  <a:buClr>
                    <a:srgbClr val="FF0000"/>
                  </a:buClr>
                  <a:buSzPct val="70000"/>
                  <a:defRPr/>
                </a:pPr>
                <a:endParaRPr lang="fr-FR" altLang="zh-CN" sz="1600" b="1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6" name="椭圆 75"/>
              <p:cNvSpPr>
                <a:spLocks/>
              </p:cNvSpPr>
              <p:nvPr/>
            </p:nvSpPr>
            <p:spPr>
              <a:xfrm rot="19388639">
                <a:off x="4776613" y="4464093"/>
                <a:ext cx="683608" cy="46614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 dirty="0">
                  <a:solidFill>
                    <a:srgbClr val="FFC000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77" name="椭圆 76"/>
              <p:cNvSpPr>
                <a:spLocks noChangeAspect="1"/>
              </p:cNvSpPr>
              <p:nvPr/>
            </p:nvSpPr>
            <p:spPr>
              <a:xfrm>
                <a:off x="4888498" y="4512798"/>
                <a:ext cx="792000" cy="792000"/>
              </a:xfrm>
              <a:prstGeom prst="ellipse">
                <a:avLst/>
              </a:prstGeom>
              <a:gradFill flip="none" rotWithShape="1">
                <a:gsLst>
                  <a:gs pos="10000">
                    <a:srgbClr val="2DD7FF">
                      <a:alpha val="50000"/>
                    </a:srgbClr>
                  </a:gs>
                  <a:gs pos="7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b="1" dirty="0">
                  <a:solidFill>
                    <a:srgbClr val="FFC00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74" name="TextBox 147"/>
            <p:cNvSpPr txBox="1">
              <a:spLocks noChangeArrowheads="1"/>
            </p:cNvSpPr>
            <p:nvPr/>
          </p:nvSpPr>
          <p:spPr bwMode="auto">
            <a:xfrm>
              <a:off x="995344" y="2700107"/>
              <a:ext cx="1904726" cy="724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en-US" altLang="zh-CN" sz="2400" b="1" dirty="0" smtClean="0">
                  <a:solidFill>
                    <a:srgbClr val="FFC000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Sample</a:t>
              </a:r>
            </a:p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en-US" altLang="zh-CN" sz="2400" b="1" dirty="0" smtClean="0">
                  <a:solidFill>
                    <a:srgbClr val="FFC000"/>
                  </a:solidFill>
                  <a:effectLst>
                    <a:reflection blurRad="6350" stA="50000" endA="300" endPos="50000" dist="29997" dir="5400000" sy="-100000" algn="bl" rotWithShape="0"/>
                  </a:effectLst>
                  <a:latin typeface="微软雅黑" pitchFamily="34" charset="-122"/>
                  <a:ea typeface="微软雅黑" pitchFamily="34" charset="-122"/>
                </a:rPr>
                <a:t>n=140</a:t>
              </a:r>
              <a:endParaRPr kumimoji="1" lang="zh-CN" altLang="en-US" sz="2400" b="1" dirty="0"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gray">
          <a:xfrm rot="18888444">
            <a:off x="6535561" y="3322601"/>
            <a:ext cx="2505526" cy="998725"/>
          </a:xfrm>
          <a:custGeom>
            <a:avLst/>
            <a:gdLst>
              <a:gd name="T0" fmla="*/ 382 w 1717"/>
              <a:gd name="T1" fmla="*/ 102 h 484"/>
              <a:gd name="T2" fmla="*/ 417 w 1717"/>
              <a:gd name="T3" fmla="*/ 408 h 484"/>
              <a:gd name="T4" fmla="*/ 399 w 1717"/>
              <a:gd name="T5" fmla="*/ 382 h 484"/>
              <a:gd name="T6" fmla="*/ 373 w 1717"/>
              <a:gd name="T7" fmla="*/ 416 h 484"/>
              <a:gd name="T8" fmla="*/ 346 w 1717"/>
              <a:gd name="T9" fmla="*/ 446 h 484"/>
              <a:gd name="T10" fmla="*/ 314 w 1717"/>
              <a:gd name="T11" fmla="*/ 471 h 484"/>
              <a:gd name="T12" fmla="*/ 289 w 1717"/>
              <a:gd name="T13" fmla="*/ 485 h 484"/>
              <a:gd name="T14" fmla="*/ 262 w 1717"/>
              <a:gd name="T15" fmla="*/ 492 h 484"/>
              <a:gd name="T16" fmla="*/ 236 w 1717"/>
              <a:gd name="T17" fmla="*/ 492 h 484"/>
              <a:gd name="T18" fmla="*/ 208 w 1717"/>
              <a:gd name="T19" fmla="*/ 481 h 484"/>
              <a:gd name="T20" fmla="*/ 172 w 1717"/>
              <a:gd name="T21" fmla="*/ 452 h 484"/>
              <a:gd name="T22" fmla="*/ 143 w 1717"/>
              <a:gd name="T23" fmla="*/ 420 h 484"/>
              <a:gd name="T24" fmla="*/ 117 w 1717"/>
              <a:gd name="T25" fmla="*/ 386 h 484"/>
              <a:gd name="T26" fmla="*/ 93 w 1717"/>
              <a:gd name="T27" fmla="*/ 339 h 484"/>
              <a:gd name="T28" fmla="*/ 66 w 1717"/>
              <a:gd name="T29" fmla="*/ 269 h 484"/>
              <a:gd name="T30" fmla="*/ 43 w 1717"/>
              <a:gd name="T31" fmla="*/ 186 h 484"/>
              <a:gd name="T32" fmla="*/ 28 w 1717"/>
              <a:gd name="T33" fmla="*/ 132 h 484"/>
              <a:gd name="T34" fmla="*/ 0 w 1717"/>
              <a:gd name="T35" fmla="*/ 0 h 484"/>
              <a:gd name="T36" fmla="*/ 36 w 1717"/>
              <a:gd name="T37" fmla="*/ 124 h 484"/>
              <a:gd name="T38" fmla="*/ 60 w 1717"/>
              <a:gd name="T39" fmla="*/ 186 h 484"/>
              <a:gd name="T40" fmla="*/ 82 w 1717"/>
              <a:gd name="T41" fmla="*/ 231 h 484"/>
              <a:gd name="T42" fmla="*/ 107 w 1717"/>
              <a:gd name="T43" fmla="*/ 280 h 484"/>
              <a:gd name="T44" fmla="*/ 132 w 1717"/>
              <a:gd name="T45" fmla="*/ 306 h 484"/>
              <a:gd name="T46" fmla="*/ 156 w 1717"/>
              <a:gd name="T47" fmla="*/ 322 h 484"/>
              <a:gd name="T48" fmla="*/ 183 w 1717"/>
              <a:gd name="T49" fmla="*/ 331 h 484"/>
              <a:gd name="T50" fmla="*/ 208 w 1717"/>
              <a:gd name="T51" fmla="*/ 331 h 484"/>
              <a:gd name="T52" fmla="*/ 241 w 1717"/>
              <a:gd name="T53" fmla="*/ 324 h 484"/>
              <a:gd name="T54" fmla="*/ 270 w 1717"/>
              <a:gd name="T55" fmla="*/ 309 h 484"/>
              <a:gd name="T56" fmla="*/ 299 w 1717"/>
              <a:gd name="T57" fmla="*/ 287 h 484"/>
              <a:gd name="T58" fmla="*/ 329 w 1717"/>
              <a:gd name="T59" fmla="*/ 258 h 484"/>
              <a:gd name="T60" fmla="*/ 358 w 1717"/>
              <a:gd name="T61" fmla="*/ 209 h 484"/>
              <a:gd name="T62" fmla="*/ 387 w 1717"/>
              <a:gd name="T63" fmla="*/ 153 h 48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17"/>
              <a:gd name="T97" fmla="*/ 0 h 484"/>
              <a:gd name="T98" fmla="*/ 1717 w 1717"/>
              <a:gd name="T99" fmla="*/ 484 h 48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rgbClr val="FFC000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54533" y="2844800"/>
            <a:ext cx="1043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b="1" dirty="0" smtClean="0">
                <a:solidFill>
                  <a:schemeClr val="accent4"/>
                </a:solidFill>
                <a:latin typeface="微软雅黑"/>
                <a:ea typeface="微软雅黑"/>
                <a:cs typeface="微软雅黑"/>
              </a:rPr>
              <a:t>Sat</a:t>
            </a:r>
          </a:p>
          <a:p>
            <a:r>
              <a:rPr kumimoji="1" lang="en-US" altLang="zh-CN" sz="2000" b="1" dirty="0" smtClean="0">
                <a:solidFill>
                  <a:schemeClr val="accent4"/>
                </a:solidFill>
                <a:latin typeface="微软雅黑"/>
                <a:ea typeface="微软雅黑"/>
                <a:cs typeface="微软雅黑"/>
              </a:rPr>
              <a:t>N6=20</a:t>
            </a:r>
            <a:endParaRPr kumimoji="1" lang="zh-CN" altLang="en-US" sz="2000" b="1" dirty="0">
              <a:solidFill>
                <a:schemeClr val="accent4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5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430</Words>
  <Application>Microsoft Macintosh PowerPoint</Application>
  <PresentationFormat>Widescreen</PresentationFormat>
  <Paragraphs>127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Apple Chancery</vt:lpstr>
      <vt:lpstr>Arial Unicode MS</vt:lpstr>
      <vt:lpstr>Calibri Light</vt:lpstr>
      <vt:lpstr>Times New Roman</vt:lpstr>
      <vt:lpstr>Verdana</vt:lpstr>
      <vt:lpstr>Wingdings</vt:lpstr>
      <vt:lpstr>华文隶书</vt:lpstr>
      <vt:lpstr>宋体</vt:lpstr>
      <vt:lpstr>微软雅黑</vt:lpstr>
      <vt:lpstr>Arial</vt:lpstr>
      <vt:lpstr>Calibri</vt:lpstr>
      <vt:lpstr>Office 主题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JHY</dc:creator>
  <cp:lastModifiedBy>Zhang, Huafeng</cp:lastModifiedBy>
  <cp:revision>48</cp:revision>
  <dcterms:created xsi:type="dcterms:W3CDTF">2013-05-10T06:54:42Z</dcterms:created>
  <dcterms:modified xsi:type="dcterms:W3CDTF">2017-10-03T01:07:51Z</dcterms:modified>
</cp:coreProperties>
</file>